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notesMasterIdLst>
    <p:notesMasterId r:id="rId83"/>
  </p:notesMasterIdLst>
  <p:handoutMasterIdLst>
    <p:handoutMasterId r:id="rId84"/>
  </p:handoutMasterIdLst>
  <p:sldIdLst>
    <p:sldId id="256" r:id="rId2"/>
    <p:sldId id="288" r:id="rId3"/>
    <p:sldId id="298" r:id="rId4"/>
    <p:sldId id="301" r:id="rId5"/>
    <p:sldId id="302" r:id="rId6"/>
    <p:sldId id="303" r:id="rId7"/>
    <p:sldId id="304" r:id="rId8"/>
    <p:sldId id="305" r:id="rId9"/>
    <p:sldId id="299" r:id="rId10"/>
    <p:sldId id="306" r:id="rId11"/>
    <p:sldId id="307" r:id="rId12"/>
    <p:sldId id="308" r:id="rId13"/>
    <p:sldId id="309" r:id="rId14"/>
    <p:sldId id="311" r:id="rId15"/>
    <p:sldId id="310" r:id="rId16"/>
    <p:sldId id="312" r:id="rId17"/>
    <p:sldId id="315" r:id="rId18"/>
    <p:sldId id="314" r:id="rId19"/>
    <p:sldId id="316" r:id="rId20"/>
    <p:sldId id="317" r:id="rId21"/>
    <p:sldId id="318" r:id="rId22"/>
    <p:sldId id="300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7" r:id="rId31"/>
    <p:sldId id="328" r:id="rId32"/>
    <p:sldId id="326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52" r:id="rId53"/>
    <p:sldId id="353" r:id="rId54"/>
    <p:sldId id="348" r:id="rId55"/>
    <p:sldId id="349" r:id="rId56"/>
    <p:sldId id="350" r:id="rId57"/>
    <p:sldId id="362" r:id="rId58"/>
    <p:sldId id="354" r:id="rId59"/>
    <p:sldId id="351" r:id="rId60"/>
    <p:sldId id="361" r:id="rId61"/>
    <p:sldId id="355" r:id="rId62"/>
    <p:sldId id="356" r:id="rId63"/>
    <p:sldId id="357" r:id="rId64"/>
    <p:sldId id="358" r:id="rId65"/>
    <p:sldId id="359" r:id="rId66"/>
    <p:sldId id="360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0" r:id="rId75"/>
    <p:sldId id="371" r:id="rId76"/>
    <p:sldId id="372" r:id="rId77"/>
    <p:sldId id="378" r:id="rId78"/>
    <p:sldId id="379" r:id="rId79"/>
    <p:sldId id="380" r:id="rId80"/>
    <p:sldId id="381" r:id="rId81"/>
    <p:sldId id="382" r:id="rId82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2" autoAdjust="0"/>
    <p:restoredTop sz="94699" autoAdjust="0"/>
  </p:normalViewPr>
  <p:slideViewPr>
    <p:cSldViewPr>
      <p:cViewPr varScale="1">
        <p:scale>
          <a:sx n="135" d="100"/>
          <a:sy n="135" d="100"/>
        </p:scale>
        <p:origin x="88" y="1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69C3-C25E-41E8-815A-55A10694EC72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290A-1521-4E2C-B981-7952210E2E19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10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84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673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6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63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625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0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39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56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92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9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767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4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EE1D8-CF94-4B34-B47A-3155D616A2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78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083989"/>
            <a:ext cx="6517482" cy="2091011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238501"/>
            <a:ext cx="6517482" cy="1142999"/>
          </a:xfrm>
        </p:spPr>
        <p:txBody>
          <a:bodyPr>
            <a:normAutofit/>
          </a:bodyPr>
          <a:lstStyle>
            <a:lvl1pPr marL="0" indent="0" algn="ctr">
              <a:buNone/>
              <a:defRPr sz="1833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5/10/2022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7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574478"/>
            <a:ext cx="7773324" cy="676342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9" y="581884"/>
            <a:ext cx="7366899" cy="2678447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4257273"/>
            <a:ext cx="7773339" cy="568727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7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7773339" cy="2856038"/>
          </a:xfrm>
        </p:spPr>
        <p:txBody>
          <a:bodyPr anchor="ctr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504018"/>
            <a:ext cx="7773339" cy="1321983"/>
          </a:xfrm>
        </p:spPr>
        <p:txBody>
          <a:bodyPr anchor="ctr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9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727157"/>
            <a:ext cx="6977064" cy="2274929"/>
          </a:xfrm>
        </p:spPr>
        <p:txBody>
          <a:bodyPr anchor="ctr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008360"/>
            <a:ext cx="6564224" cy="495657"/>
          </a:xfrm>
        </p:spPr>
        <p:txBody>
          <a:bodyPr anchor="t">
            <a:normAutofit/>
          </a:bodyPr>
          <a:lstStyle>
            <a:lvl1pPr marL="0" indent="0">
              <a:buNone/>
              <a:defRPr sz="1167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643998"/>
            <a:ext cx="7773339" cy="118421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626" y="739883"/>
            <a:ext cx="546888" cy="48731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6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1" y="2600013"/>
            <a:ext cx="553641" cy="48731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6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1733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1782269"/>
            <a:ext cx="7773339" cy="2093196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3885279"/>
            <a:ext cx="7773339" cy="950537"/>
          </a:xfrm>
        </p:spPr>
        <p:txBody>
          <a:bodyPr anchor="t"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7773339" cy="133757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972578"/>
            <a:ext cx="2474232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452797"/>
            <a:ext cx="2474232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3" y="1972578"/>
            <a:ext cx="246864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3" y="2452797"/>
            <a:ext cx="2477513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972578"/>
            <a:ext cx="2478696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452797"/>
            <a:ext cx="2478696" cy="2373204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56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2" y="508977"/>
            <a:ext cx="7773339" cy="13366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2" y="3504017"/>
            <a:ext cx="2472307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2" y="1972578"/>
            <a:ext cx="2472307" cy="1270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2" y="3984235"/>
            <a:ext cx="2472307" cy="841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70" y="3504017"/>
            <a:ext cx="247637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972578"/>
            <a:ext cx="2477514" cy="1270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984235"/>
            <a:ext cx="2477514" cy="841766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5" y="3504017"/>
            <a:ext cx="2475511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33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972578"/>
            <a:ext cx="2478696" cy="1270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333"/>
            </a:lvl1pPr>
            <a:lvl2pPr marL="380985" indent="0">
              <a:buNone/>
              <a:defRPr sz="1333"/>
            </a:lvl2pPr>
            <a:lvl3pPr marL="761970" indent="0">
              <a:buNone/>
              <a:defRPr sz="1333"/>
            </a:lvl3pPr>
            <a:lvl4pPr marL="1142954" indent="0">
              <a:buNone/>
              <a:defRPr sz="1333"/>
            </a:lvl4pPr>
            <a:lvl5pPr marL="1523939" indent="0">
              <a:buNone/>
              <a:defRPr sz="1333"/>
            </a:lvl5pPr>
            <a:lvl6pPr marL="1904924" indent="0">
              <a:buNone/>
              <a:defRPr sz="1333"/>
            </a:lvl6pPr>
            <a:lvl7pPr marL="2285909" indent="0">
              <a:buNone/>
              <a:defRPr sz="1333"/>
            </a:lvl7pPr>
            <a:lvl8pPr marL="2666893" indent="0">
              <a:buNone/>
              <a:defRPr sz="1333"/>
            </a:lvl8pPr>
            <a:lvl9pPr marL="3047878" indent="0">
              <a:buNone/>
              <a:defRPr sz="133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984233"/>
            <a:ext cx="2478790" cy="84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3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1972579"/>
            <a:ext cx="7773339" cy="285342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53958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08002"/>
            <a:ext cx="1914995" cy="4317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2" y="508002"/>
            <a:ext cx="5744043" cy="43179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879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877094"/>
            <a:ext cx="8569325" cy="4441031"/>
          </a:xfrm>
        </p:spPr>
        <p:txBody>
          <a:bodyPr/>
          <a:lstStyle>
            <a:lvl1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4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75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972578"/>
            <a:ext cx="777287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74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208312" y="31676"/>
            <a:ext cx="8654999" cy="49379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208312" y="560318"/>
            <a:ext cx="8654999" cy="5118549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9826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21882"/>
            <a:ext cx="8569306" cy="51898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576111"/>
            <a:ext cx="8569306" cy="501769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>
              <a:defRPr cap="none" baseline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4045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1"/>
          <p:cNvSpPr>
            <a:spLocks noGrp="1"/>
          </p:cNvSpPr>
          <p:nvPr>
            <p:ph type="title"/>
          </p:nvPr>
        </p:nvSpPr>
        <p:spPr>
          <a:xfrm>
            <a:off x="208312" y="31676"/>
            <a:ext cx="8654999" cy="49379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 cap="none" baseline="0">
                <a:solidFill>
                  <a:schemeClr val="accent4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31024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853467"/>
            <a:ext cx="4608512" cy="4380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377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07504" y="853467"/>
            <a:ext cx="4608512" cy="4380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7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395536" y="1717373"/>
            <a:ext cx="4248472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248000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5/10/2022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395536" y="1117307"/>
            <a:ext cx="4248472" cy="533400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248000" cy="533400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01276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5/10/2022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0" y="877280"/>
            <a:ext cx="395536" cy="2037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395536" y="1117307"/>
            <a:ext cx="1800200" cy="4200467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19627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90470"/>
            <a:ext cx="7763814" cy="2280683"/>
          </a:xfrm>
        </p:spPr>
        <p:txBody>
          <a:bodyPr anchor="b">
            <a:normAutofit/>
          </a:bodyPr>
          <a:lstStyle>
            <a:lvl1pPr>
              <a:defRPr sz="333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047882"/>
            <a:ext cx="7763814" cy="1140153"/>
          </a:xfrm>
        </p:spPr>
        <p:txBody>
          <a:bodyPr>
            <a:normAutofit/>
          </a:bodyPr>
          <a:lstStyle>
            <a:lvl1pPr marL="0" indent="0" algn="ctr">
              <a:buNone/>
              <a:defRPr sz="1667">
                <a:solidFill>
                  <a:schemeClr val="bg1">
                    <a:lumMod val="50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7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515432"/>
            <a:ext cx="7773338" cy="133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972578"/>
            <a:ext cx="382952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972578"/>
            <a:ext cx="3829050" cy="28534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5234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515432"/>
            <a:ext cx="7773338" cy="13301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975848"/>
            <a:ext cx="3655106" cy="566662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542511"/>
            <a:ext cx="3829520" cy="22834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8" y="1975848"/>
            <a:ext cx="3661353" cy="566662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167" b="0">
                <a:solidFill>
                  <a:schemeClr val="tx1"/>
                </a:solidFill>
              </a:defRPr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1" y="2542511"/>
            <a:ext cx="3829051" cy="22834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49312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9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508000"/>
            <a:ext cx="2951766" cy="1686043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508001"/>
            <a:ext cx="4650122" cy="43179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2" y="2194043"/>
            <a:ext cx="2951767" cy="2631957"/>
          </a:xfrm>
        </p:spPr>
        <p:txBody>
          <a:bodyPr/>
          <a:lstStyle>
            <a:lvl1pPr marL="0" indent="0" algn="ctr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3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 cap="none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 cap="none" baseline="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169157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057" y="37187"/>
            <a:ext cx="8417413" cy="750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293" y="837462"/>
            <a:ext cx="8417414" cy="450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855" y="5373543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7" y="5373543"/>
            <a:ext cx="500466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/>
                </a:solidFill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7312" y="5373543"/>
            <a:ext cx="57316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9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1" r:id="rId18"/>
    <p:sldLayoutId id="2147483962" r:id="rId19"/>
    <p:sldLayoutId id="2147483963" r:id="rId20"/>
    <p:sldLayoutId id="2147483969" r:id="rId21"/>
    <p:sldLayoutId id="2147483964" r:id="rId22"/>
    <p:sldLayoutId id="2147483965" r:id="rId23"/>
    <p:sldLayoutId id="2147483966" r:id="rId24"/>
    <p:sldLayoutId id="2147483967" r:id="rId25"/>
    <p:sldLayoutId id="2147483968" r:id="rId26"/>
  </p:sldLayoutIdLst>
  <p:timing>
    <p:tnLst>
      <p:par>
        <p:cTn id="1" dur="indefinite" restart="never" nodeType="tmRoot"/>
      </p:par>
    </p:tnLst>
  </p:timing>
  <p:txStyles>
    <p:titleStyle>
      <a:lvl1pPr algn="ctr" defTabSz="761970" rtl="0" eaLnBrk="1" latinLnBrk="1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120000"/>
        </a:lnSpc>
        <a:spcBef>
          <a:spcPts val="833"/>
        </a:spcBef>
        <a:buClr>
          <a:schemeClr val="tx1"/>
        </a:buClr>
        <a:buFont typeface="Wingdings" panose="05000000000000000000" pitchFamily="2" charset="2"/>
        <a:buChar char="u"/>
        <a:defRPr sz="16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128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90000"/>
        <a:buFont typeface="Wingdings" panose="05000000000000000000" pitchFamily="2" charset="2"/>
        <a:buChar char="v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97934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SzPct val="80000"/>
        <a:buFont typeface="Wingdings" panose="05000000000000000000" pitchFamily="2" charset="2"/>
        <a:buChar char="l"/>
        <a:defRPr sz="1333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898225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Wingdings" panose="05000000000000000000" pitchFamily="2" charset="2"/>
        <a:buChar char="ü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045062" indent="-115090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tabLst>
          <a:tab pos="1045062" algn="l"/>
        </a:tabLst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120000"/>
        </a:lnSpc>
        <a:spcBef>
          <a:spcPts val="417"/>
        </a:spcBef>
        <a:buClr>
          <a:schemeClr val="tx1"/>
        </a:buClr>
        <a:buFont typeface="Arial" panose="020B0604020202020204" pitchFamily="34" charset="0"/>
        <a:buChar char="•"/>
        <a:defRPr sz="1167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9.emf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fontAlgn="base" latinLnBrk="0"/>
            <a:r>
              <a:rPr lang="en-US" altLang="ko-KR" b="1" dirty="0"/>
              <a:t>CHAPTER </a:t>
            </a:r>
            <a:r>
              <a:rPr lang="en-US" altLang="ko-KR" b="1" dirty="0" smtClean="0"/>
              <a:t>04</a:t>
            </a:r>
            <a:br>
              <a:rPr lang="en-US" altLang="ko-KR" b="1" dirty="0" smtClean="0"/>
            </a:b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인터페이스 기초 </a:t>
            </a:r>
            <a:r>
              <a:rPr lang="en-US" altLang="ko-KR" dirty="0"/>
              <a:t>/</a:t>
            </a:r>
            <a:br>
              <a:rPr lang="en-US" altLang="ko-KR" dirty="0"/>
            </a:br>
            <a:r>
              <a:rPr lang="ko-KR" altLang="en-US" dirty="0"/>
              <a:t>사용자 인터페이스 및 </a:t>
            </a:r>
            <a:r>
              <a:rPr lang="en-US" altLang="ko-KR" dirty="0"/>
              <a:t>I/O </a:t>
            </a:r>
            <a:r>
              <a:rPr lang="ko-KR" altLang="en-US" dirty="0"/>
              <a:t>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4.2.1 </a:t>
            </a:r>
            <a:r>
              <a:rPr lang="ko-KR" altLang="en-US" dirty="0" smtClean="0"/>
              <a:t>키보드 이벤트 제어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delay </a:t>
            </a:r>
            <a:r>
              <a:rPr lang="ko-KR" altLang="en-US" dirty="0"/>
              <a:t>인수에 따라서 두 가지 </a:t>
            </a:r>
            <a:r>
              <a:rPr lang="ko-KR" altLang="en-US" dirty="0" smtClean="0"/>
              <a:t>모드 동작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19" y="702940"/>
            <a:ext cx="68294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4.2.1 </a:t>
            </a:r>
            <a:r>
              <a:rPr lang="ko-KR" altLang="en-US" dirty="0"/>
              <a:t>키보드 이벤트 제어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993935" y="383288"/>
            <a:ext cx="5227784" cy="5472608"/>
            <a:chOff x="611560" y="985292"/>
            <a:chExt cx="6886575" cy="818996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985292"/>
              <a:ext cx="6867525" cy="1066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993404"/>
              <a:ext cx="6886575" cy="7181850"/>
            </a:xfrm>
            <a:prstGeom prst="rect">
              <a:avLst/>
            </a:prstGeom>
          </p:spPr>
        </p:pic>
      </p:grpSp>
      <p:sp>
        <p:nvSpPr>
          <p:cNvPr id="7" name="모서리가 둥근 사각형 설명선 6"/>
          <p:cNvSpPr/>
          <p:nvPr/>
        </p:nvSpPr>
        <p:spPr>
          <a:xfrm>
            <a:off x="467544" y="3739329"/>
            <a:ext cx="1533994" cy="558331"/>
          </a:xfrm>
          <a:prstGeom prst="wedgeRoundRectCallout">
            <a:avLst>
              <a:gd name="adj1" fmla="val 91284"/>
              <a:gd name="adj2" fmla="val 3177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화살표키 등 특수키 인지 위해 사용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718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4.2.1 </a:t>
            </a:r>
            <a:r>
              <a:rPr lang="ko-KR" altLang="en-US" smtClean="0"/>
              <a:t>키보드 이벤트 제어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 이벤트를 발생시키려면 “</a:t>
            </a:r>
            <a:r>
              <a:rPr lang="en-US" altLang="ko-KR" dirty="0" smtClean="0"/>
              <a:t>Keyboard Event” </a:t>
            </a:r>
            <a:r>
              <a:rPr lang="ko-KR" altLang="en-US" dirty="0" smtClean="0"/>
              <a:t>윈도우를 반드시 선택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하여 활성화시킨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키보드의 키를 눌려야 한다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64" y="1790854"/>
            <a:ext cx="5943600" cy="2657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53" y="2569468"/>
            <a:ext cx="2886075" cy="2219325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2339752" y="4513684"/>
            <a:ext cx="2245920" cy="507574"/>
          </a:xfrm>
          <a:prstGeom prst="wedgeRoundRectCallout">
            <a:avLst>
              <a:gd name="adj1" fmla="val 67472"/>
              <a:gd name="adj2" fmla="val -12628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윈도우 선택</a:t>
            </a:r>
            <a:r>
              <a:rPr lang="en-US" altLang="ko-KR" sz="1200" dirty="0"/>
              <a:t>(</a:t>
            </a:r>
            <a:r>
              <a:rPr lang="ko-KR" altLang="en-US" sz="1200" dirty="0"/>
              <a:t>클릭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하여 활성화 후 키 이벤트 인지 가능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6373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4.2.2 </a:t>
            </a:r>
            <a:r>
              <a:rPr lang="ko-KR" altLang="en-US" dirty="0" smtClean="0"/>
              <a:t>마우스 이벤트 제어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09228"/>
            <a:ext cx="5738615" cy="488845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764750" y="2180096"/>
            <a:ext cx="3379250" cy="3093928"/>
            <a:chOff x="5595657" y="2933216"/>
            <a:chExt cx="2792768" cy="253164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33117" r="6494"/>
            <a:stretch/>
          </p:blipFill>
          <p:spPr>
            <a:xfrm>
              <a:off x="6156177" y="2933555"/>
              <a:ext cx="2232248" cy="253131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r="62110"/>
            <a:stretch/>
          </p:blipFill>
          <p:spPr>
            <a:xfrm>
              <a:off x="5595657" y="2933216"/>
              <a:ext cx="1400587" cy="2531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802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4.2.2 </a:t>
            </a:r>
            <a:r>
              <a:rPr lang="ko-KR" altLang="en-US" dirty="0"/>
              <a:t>마우스 이벤트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46269"/>
            <a:ext cx="5675641" cy="507737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596269" y="4561102"/>
            <a:ext cx="1047739" cy="286513"/>
          </a:xfrm>
          <a:prstGeom prst="wedgeRoundRectCallout">
            <a:avLst>
              <a:gd name="adj1" fmla="val -54816"/>
              <a:gd name="adj2" fmla="val 11390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100" dirty="0" smtClean="0"/>
              <a:t>함수 이름</a:t>
            </a:r>
            <a:endParaRPr lang="ko-KR" altLang="en-US" sz="11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860032" y="1921396"/>
            <a:ext cx="1267764" cy="315164"/>
          </a:xfrm>
          <a:prstGeom prst="wedgeRoundRectCallout">
            <a:avLst>
              <a:gd name="adj1" fmla="val -124032"/>
              <a:gd name="adj2" fmla="val -5174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100" dirty="0" smtClean="0"/>
              <a:t>마우스 왼쪽 버튼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0956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4.2.2 </a:t>
            </a:r>
            <a:r>
              <a:rPr lang="ko-KR" altLang="en-US" smtClean="0"/>
              <a:t>마우스 이벤트 제어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082402"/>
            <a:ext cx="8572500" cy="3143250"/>
          </a:xfrm>
          <a:prstGeom prst="rect">
            <a:avLst/>
          </a:prstGeom>
        </p:spPr>
      </p:pic>
      <p:sp>
        <p:nvSpPr>
          <p:cNvPr id="4" name="모서리가 둥근 사각형 설명선 3"/>
          <p:cNvSpPr/>
          <p:nvPr/>
        </p:nvSpPr>
        <p:spPr>
          <a:xfrm>
            <a:off x="1907704" y="3806155"/>
            <a:ext cx="843177" cy="334458"/>
          </a:xfrm>
          <a:prstGeom prst="wedgeRoundRectCallout">
            <a:avLst>
              <a:gd name="adj1" fmla="val 102939"/>
              <a:gd name="adj2" fmla="val -8328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300" b="1" dirty="0" smtClean="0"/>
              <a:t>활성 창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91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트랙바</a:t>
            </a:r>
            <a:r>
              <a:rPr lang="en-US" altLang="ko-KR" dirty="0"/>
              <a:t>(</a:t>
            </a:r>
            <a:r>
              <a:rPr lang="en-US" altLang="ko-KR" dirty="0" err="1"/>
              <a:t>trackbar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일정한 </a:t>
            </a:r>
            <a:r>
              <a:rPr lang="ko-KR" altLang="en-US" dirty="0"/>
              <a:t>범위에서 특정한 값을 선택할 때 사용하는 </a:t>
            </a:r>
            <a:r>
              <a:rPr lang="ko-KR" altLang="en-US" dirty="0" smtClean="0"/>
              <a:t>일종의 </a:t>
            </a:r>
            <a:r>
              <a:rPr lang="ko-KR" altLang="en-US" dirty="0" err="1" smtClean="0"/>
              <a:t>스크롤바</a:t>
            </a:r>
            <a:r>
              <a:rPr lang="en-US" altLang="ko-KR" dirty="0" smtClean="0"/>
              <a:t> </a:t>
            </a:r>
            <a:r>
              <a:rPr lang="ko-KR" altLang="en-US" dirty="0"/>
              <a:t>혹은 </a:t>
            </a:r>
            <a:r>
              <a:rPr lang="ko-KR" altLang="en-US" dirty="0" err="1" smtClean="0"/>
              <a:t>슬라이더바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01316"/>
            <a:ext cx="68865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형식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7899"/>
          <a:stretch/>
        </p:blipFill>
        <p:spPr>
          <a:xfrm>
            <a:off x="1758652" y="2857500"/>
            <a:ext cx="5981700" cy="144016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55576" y="2065412"/>
            <a:ext cx="1152000" cy="538647"/>
          </a:xfrm>
          <a:prstGeom prst="wedgeRoundRectCallout">
            <a:avLst>
              <a:gd name="adj1" fmla="val 91531"/>
              <a:gd name="adj2" fmla="val 11333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윈도우 이름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winname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55576" y="4047045"/>
            <a:ext cx="1440000" cy="538647"/>
          </a:xfrm>
          <a:prstGeom prst="wedgeRoundRectCallout">
            <a:avLst>
              <a:gd name="adj1" fmla="val 46052"/>
              <a:gd name="adj2" fmla="val -1505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트렉바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이름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trackbarname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228183" y="4024005"/>
            <a:ext cx="1440000" cy="489679"/>
          </a:xfrm>
          <a:prstGeom prst="wedgeRoundRectCallout">
            <a:avLst>
              <a:gd name="adj1" fmla="val -61569"/>
              <a:gd name="adj2" fmla="val -17742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현재위치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995936" y="2196313"/>
            <a:ext cx="1440000" cy="445163"/>
          </a:xfrm>
          <a:prstGeom prst="wedgeRoundRectCallout">
            <a:avLst>
              <a:gd name="adj1" fmla="val -98866"/>
              <a:gd name="adj2" fmla="val 1944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트렉바의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위치값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(value)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228184" y="2124305"/>
            <a:ext cx="1260000" cy="445163"/>
          </a:xfrm>
          <a:prstGeom prst="wedgeRoundRectCallout">
            <a:avLst>
              <a:gd name="adj1" fmla="val 54817"/>
              <a:gd name="adj2" fmla="val 22269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트렉바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최대값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(count)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552" y="1005539"/>
            <a:ext cx="8079298" cy="5948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 fontAlgn="base"/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createTrackbar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trackbarname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winname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, count ,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onChange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userdata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);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4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53244"/>
            <a:ext cx="6225886" cy="4892386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995936" y="4223451"/>
            <a:ext cx="738948" cy="276412"/>
          </a:xfrm>
          <a:prstGeom prst="wedgeRoundRectCallout">
            <a:avLst>
              <a:gd name="adj1" fmla="val -32859"/>
              <a:gd name="adj2" fmla="val 10797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최대값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843808" y="4225652"/>
            <a:ext cx="738948" cy="276412"/>
          </a:xfrm>
          <a:prstGeom prst="wedgeRoundRectCallout">
            <a:avLst>
              <a:gd name="adj1" fmla="val 45295"/>
              <a:gd name="adj2" fmla="val 13844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현재값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903201" y="4224930"/>
            <a:ext cx="738948" cy="276412"/>
          </a:xfrm>
          <a:prstGeom prst="wedgeRoundRectCallout">
            <a:avLst>
              <a:gd name="adj1" fmla="val -78449"/>
              <a:gd name="adj2" fmla="val 14279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콜백함수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8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57" y="1340769"/>
            <a:ext cx="3960000" cy="297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31127"/>
            <a:ext cx="3960000" cy="297000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2483896" y="828161"/>
            <a:ext cx="1152000" cy="445163"/>
          </a:xfrm>
          <a:prstGeom prst="wedgeRoundRectCallout">
            <a:avLst>
              <a:gd name="adj1" fmla="val -73143"/>
              <a:gd name="adj2" fmla="val 1234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위치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012160" y="769268"/>
            <a:ext cx="1393920" cy="445163"/>
          </a:xfrm>
          <a:prstGeom prst="wedgeRoundRectCallout">
            <a:avLst>
              <a:gd name="adj1" fmla="val 73760"/>
              <a:gd name="adj2" fmla="val 15106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위치 변경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652120" y="4502302"/>
            <a:ext cx="1393920" cy="445163"/>
          </a:xfrm>
          <a:prstGeom prst="wedgeRoundRectCallout">
            <a:avLst>
              <a:gd name="adj1" fmla="val 6203"/>
              <a:gd name="adj2" fmla="val -28121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영상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화소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변경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9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</a:p>
          <a:p>
            <a:r>
              <a:rPr lang="en-US" altLang="ko-KR" dirty="0"/>
              <a:t>4.2 </a:t>
            </a:r>
            <a:r>
              <a:rPr lang="ko-KR" altLang="en-US" dirty="0"/>
              <a:t>이벤트 처리 함수</a:t>
            </a:r>
          </a:p>
          <a:p>
            <a:r>
              <a:rPr lang="en-US" altLang="ko-KR" dirty="0"/>
              <a:t>4.3 </a:t>
            </a:r>
            <a:r>
              <a:rPr lang="ko-KR" altLang="en-US" dirty="0"/>
              <a:t>그리기 함수</a:t>
            </a:r>
          </a:p>
          <a:p>
            <a:r>
              <a:rPr lang="en-US" altLang="ko-KR" dirty="0"/>
              <a:t>4.4 </a:t>
            </a:r>
            <a:r>
              <a:rPr lang="ko-KR" altLang="en-US" dirty="0" err="1"/>
              <a:t>영상파일</a:t>
            </a:r>
            <a:r>
              <a:rPr lang="ko-KR" altLang="en-US" dirty="0"/>
              <a:t> 처리</a:t>
            </a:r>
          </a:p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5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37220"/>
            <a:ext cx="5754359" cy="381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848"/>
          <a:stretch/>
        </p:blipFill>
        <p:spPr>
          <a:xfrm>
            <a:off x="3238598" y="3073524"/>
            <a:ext cx="5628409" cy="26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 err="1"/>
              <a:t>트랙바</a:t>
            </a:r>
            <a:r>
              <a:rPr lang="ko-KR" altLang="en-US" dirty="0"/>
              <a:t> 이벤트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71" y="997725"/>
            <a:ext cx="3866949" cy="28948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59" y="997725"/>
            <a:ext cx="3866949" cy="2894833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1115616" y="4111824"/>
            <a:ext cx="2716355" cy="489679"/>
          </a:xfrm>
          <a:prstGeom prst="wedgeRoundRectCallout">
            <a:avLst>
              <a:gd name="adj1" fmla="val 2956"/>
              <a:gd name="adj2" fmla="val -20066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마우스 오른쪽 버튼 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클릭시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어두워짐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 fontAlgn="base"/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위치도 변경됨</a:t>
            </a:r>
            <a:endParaRPr lang="en-US" altLang="ko-KR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20706" y="4069332"/>
            <a:ext cx="2469414" cy="489679"/>
          </a:xfrm>
          <a:prstGeom prst="wedgeRoundRectCallout">
            <a:avLst>
              <a:gd name="adj1" fmla="val -15935"/>
              <a:gd name="adj2" fmla="val -1827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마우스 오른쪽 버튼 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클릭시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밝아짐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 fontAlgn="base"/>
            <a:r>
              <a:rPr lang="ko-KR" alt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위치도 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변경됨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7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4.3 </a:t>
            </a:r>
            <a:r>
              <a:rPr lang="ko-KR" altLang="en-US" smtClean="0"/>
              <a:t>그리기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영상처리 프로그래밍 과정에서 해당 알고리즘 </a:t>
            </a:r>
            <a:r>
              <a:rPr lang="ko-KR" altLang="en-US" dirty="0" err="1" smtClean="0"/>
              <a:t>적용시</a:t>
            </a:r>
            <a:r>
              <a:rPr lang="ko-KR" altLang="en-US" dirty="0" smtClean="0"/>
              <a:t> 결과 확인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얼굴 검출 알고리즘을 적용했을 때</a:t>
            </a:r>
            <a:r>
              <a:rPr lang="en-US" altLang="ko-KR" dirty="0" smtClean="0"/>
              <a:t>, </a:t>
            </a:r>
          </a:p>
          <a:p>
            <a:pPr lvl="2"/>
            <a:r>
              <a:rPr lang="ko-KR" altLang="en-US" dirty="0" smtClean="0"/>
              <a:t>전체 영상 위에 검출한 얼굴 영역을 사각형이나 원으로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차선 확인하고자 직선 검출 알고리즘을 적용했을 때</a:t>
            </a:r>
            <a:r>
              <a:rPr lang="en-US" altLang="ko-KR" dirty="0" smtClean="0"/>
              <a:t>, </a:t>
            </a:r>
          </a:p>
          <a:p>
            <a:pPr lvl="2"/>
            <a:r>
              <a:rPr lang="ko-KR" altLang="en-US" dirty="0" smtClean="0"/>
              <a:t>차선을 정확하게 검출했는지 확인하기 위해 도로 영상 위에 선으로 표시</a:t>
            </a:r>
            <a:endParaRPr lang="ko-KR" altLang="en-US" dirty="0"/>
          </a:p>
        </p:txBody>
      </p:sp>
      <p:pic>
        <p:nvPicPr>
          <p:cNvPr id="1026" name="_x394246936" descr="EMB00003b703ca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2139" r="1498" b="5557"/>
          <a:stretch>
            <a:fillRect/>
          </a:stretch>
        </p:blipFill>
        <p:spPr bwMode="auto">
          <a:xfrm>
            <a:off x="539552" y="2292327"/>
            <a:ext cx="3873485" cy="217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394245856" descr="EMB00003b703ca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408" y="2281436"/>
            <a:ext cx="3924621" cy="222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8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4.3.1 </a:t>
            </a:r>
            <a:r>
              <a:rPr lang="ko-KR" altLang="en-US" dirty="0"/>
              <a:t>직선 및 사각형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79512" y="409228"/>
            <a:ext cx="6264696" cy="5305772"/>
            <a:chOff x="323528" y="697260"/>
            <a:chExt cx="6886575" cy="63950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697260"/>
              <a:ext cx="6886575" cy="37909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8" y="4444374"/>
              <a:ext cx="6848475" cy="264795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378494" y="2259943"/>
            <a:ext cx="254878" cy="1846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 smtClean="0"/>
              <a:t>150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950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4.3.1 </a:t>
            </a:r>
            <a:r>
              <a:rPr lang="ko-KR" altLang="en-US" dirty="0"/>
              <a:t>직선 및 사각형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3568" y="1027906"/>
            <a:ext cx="8136904" cy="4133850"/>
            <a:chOff x="13568" y="548680"/>
            <a:chExt cx="8136904" cy="41338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276" y="548680"/>
              <a:ext cx="5753100" cy="4133850"/>
            </a:xfrm>
            <a:prstGeom prst="rect">
              <a:avLst/>
            </a:prstGeom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6699405" y="866146"/>
              <a:ext cx="1163035" cy="360000"/>
            </a:xfrm>
            <a:prstGeom prst="wedgeRoundRectCallout">
              <a:avLst>
                <a:gd name="adj1" fmla="val -78998"/>
                <a:gd name="adj2" fmla="val 70361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pt4(500,50)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4026873" y="1491650"/>
              <a:ext cx="1057305" cy="360000"/>
            </a:xfrm>
            <a:prstGeom prst="wedgeRoundRectCallout">
              <a:avLst>
                <a:gd name="adj1" fmla="val -50754"/>
                <a:gd name="adj2" fmla="val 163231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pt2(250,150)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506717" y="1248272"/>
              <a:ext cx="1163035" cy="360000"/>
            </a:xfrm>
            <a:prstGeom prst="wedgeRoundRectCallout">
              <a:avLst>
                <a:gd name="adj1" fmla="val 78883"/>
                <a:gd name="adj2" fmla="val -19575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pt1(50, 50)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117711" y="2090282"/>
              <a:ext cx="1096657" cy="360000"/>
            </a:xfrm>
            <a:prstGeom prst="wedgeRoundRectCallout">
              <a:avLst>
                <a:gd name="adj1" fmla="val -120228"/>
                <a:gd name="adj2" fmla="val 13113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3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pt3(400, 150)</a:t>
              </a:r>
              <a:endPara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955858" y="2756248"/>
              <a:ext cx="398322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4182155" y="3092978"/>
              <a:ext cx="6559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>
                  <a:latin typeface="times" panose="02020603050405020304" pitchFamily="18" charset="0"/>
                  <a:cs typeface="times" panose="02020603050405020304" pitchFamily="18" charset="0"/>
                </a:rPr>
                <a:t>h =100 </a:t>
              </a:r>
              <a:endParaRPr lang="ko-KR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4141149" y="2749321"/>
              <a:ext cx="24" cy="98971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946333" y="3741551"/>
              <a:ext cx="398322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 flipV="1">
              <a:off x="2053291" y="3940933"/>
              <a:ext cx="1872000" cy="2616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2029792" y="3751076"/>
              <a:ext cx="0" cy="404694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3947350" y="3754251"/>
              <a:ext cx="0" cy="404694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2663722" y="3995609"/>
              <a:ext cx="6511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>
                  <a:latin typeface="times" panose="02020603050405020304" pitchFamily="18" charset="0"/>
                  <a:cs typeface="times" panose="02020603050405020304" pitchFamily="18" charset="0"/>
                </a:rPr>
                <a:t>w =200</a:t>
              </a:r>
              <a:endParaRPr lang="ko-KR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6463266" y="3213112"/>
              <a:ext cx="1687206" cy="533314"/>
            </a:xfrm>
            <a:prstGeom prst="wedgeRoundRectCallout">
              <a:avLst>
                <a:gd name="adj1" fmla="val -71890"/>
                <a:gd name="adj2" fmla="val -44768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사각형 </a:t>
              </a:r>
              <a:r>
                <a:rPr lang="ko-KR" altLang="en-US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튜플</a:t>
              </a:r>
              <a:endPara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fontAlgn="base"/>
              <a:r>
                <a:rPr lang="en-US" altLang="ko-KR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(400,200,100,100)</a:t>
              </a:r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13568" y="3602450"/>
              <a:ext cx="1719828" cy="360000"/>
            </a:xfrm>
            <a:prstGeom prst="wedgeRoundRectCallout">
              <a:avLst>
                <a:gd name="adj1" fmla="val 89221"/>
                <a:gd name="adj2" fmla="val -102423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(50,200,200,100)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83885" y="2565040"/>
              <a:ext cx="882543" cy="360000"/>
            </a:xfrm>
            <a:prstGeom prst="wedgeRoundRectCallout">
              <a:avLst>
                <a:gd name="adj1" fmla="val 108529"/>
                <a:gd name="adj2" fmla="val 11341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(50,200)</a:t>
              </a:r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3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cv2.putText() </a:t>
            </a:r>
          </a:p>
          <a:p>
            <a:pPr lvl="1"/>
            <a:r>
              <a:rPr lang="ko-KR" altLang="en-US" dirty="0" smtClean="0"/>
              <a:t>행렬의 </a:t>
            </a:r>
            <a:r>
              <a:rPr lang="ko-KR" altLang="en-US" dirty="0"/>
              <a:t>특정 위치에 원하는 글자를 써서 영상으로 </a:t>
            </a:r>
            <a:r>
              <a:rPr lang="ko-KR" altLang="en-US" dirty="0" smtClean="0"/>
              <a:t>표시하고 </a:t>
            </a:r>
            <a:r>
              <a:rPr lang="ko-KR" altLang="en-US" dirty="0"/>
              <a:t>싶을 </a:t>
            </a:r>
            <a:r>
              <a:rPr lang="ko-KR" altLang="en-US" dirty="0" smtClean="0"/>
              <a:t>때 사용</a:t>
            </a:r>
            <a:endParaRPr lang="en-US" altLang="ko-KR" dirty="0" smtClean="0"/>
          </a:p>
          <a:p>
            <a:r>
              <a:rPr lang="ko-KR" altLang="en-US" dirty="0" smtClean="0"/>
              <a:t>형식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8" b="27693"/>
          <a:stretch/>
        </p:blipFill>
        <p:spPr bwMode="auto">
          <a:xfrm>
            <a:off x="2424460" y="3680172"/>
            <a:ext cx="47625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사각형 설명선 15"/>
          <p:cNvSpPr/>
          <p:nvPr/>
        </p:nvSpPr>
        <p:spPr>
          <a:xfrm>
            <a:off x="905020" y="4258416"/>
            <a:ext cx="1163035" cy="404694"/>
          </a:xfrm>
          <a:prstGeom prst="wedgeRoundRectCallout">
            <a:avLst>
              <a:gd name="adj1" fmla="val 98908"/>
              <a:gd name="adj2" fmla="val 1730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시작좌표</a:t>
            </a:r>
            <a:r>
              <a:rPr lang="en-US" altLang="ko-KR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300" dirty="0" smtClean="0"/>
              <a:t>pt2)</a:t>
            </a:r>
            <a:endParaRPr lang="en-US" altLang="ko-KR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3568" y="2589093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putText</a:t>
            </a:r>
            <a:r>
              <a:rPr lang="en-US" altLang="ko-KR" dirty="0"/>
              <a:t>(image, "DUPLEX", pt1, FONT_HERSHEY_DUPLEX, 2, </a:t>
            </a:r>
            <a:r>
              <a:rPr lang="en-US" altLang="ko-KR" dirty="0" smtClean="0"/>
              <a:t>Scalar(128, 128, 0));</a:t>
            </a:r>
          </a:p>
          <a:p>
            <a:r>
              <a:rPr lang="en-US" altLang="ko-KR" dirty="0" err="1" smtClean="0"/>
              <a:t>putText</a:t>
            </a:r>
            <a:r>
              <a:rPr lang="en-US" altLang="ko-KR" dirty="0" smtClean="0"/>
              <a:t>(image</a:t>
            </a:r>
            <a:r>
              <a:rPr lang="en-US" altLang="ko-KR" dirty="0"/>
              <a:t>, "TRIPLEX", pt2, FONT_HERSHEY_TRIPLEX, 3, Scalar(221, 160, 221)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876256" y="4324168"/>
            <a:ext cx="1518243" cy="404694"/>
          </a:xfrm>
          <a:prstGeom prst="wedgeRoundRectCallout">
            <a:avLst>
              <a:gd name="adj1" fmla="val -102733"/>
              <a:gd name="adj2" fmla="val -34629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300" dirty="0"/>
              <a:t>3</a:t>
            </a:r>
            <a:r>
              <a:rPr lang="ko-KR" altLang="en-US" sz="1300" dirty="0"/>
              <a:t>줄 </a:t>
            </a:r>
            <a:r>
              <a:rPr lang="ko-KR" altLang="en-US" sz="1300" dirty="0" err="1"/>
              <a:t>세리프</a:t>
            </a:r>
            <a:r>
              <a:rPr lang="ko-KR" altLang="en-US" sz="1300" dirty="0"/>
              <a:t> 폰트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491880" y="1795264"/>
            <a:ext cx="1800200" cy="404694"/>
          </a:xfrm>
          <a:prstGeom prst="wedgeRoundRectCallout">
            <a:avLst>
              <a:gd name="adj1" fmla="val 90204"/>
              <a:gd name="adj2" fmla="val 18248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300" dirty="0" smtClean="0"/>
              <a:t>2</a:t>
            </a:r>
            <a:r>
              <a:rPr lang="ko-KR" altLang="en-US" sz="1300" dirty="0" smtClean="0"/>
              <a:t>줄 </a:t>
            </a:r>
            <a:r>
              <a:rPr lang="ko-KR" altLang="en-US" sz="1300" dirty="0" err="1" smtClean="0"/>
              <a:t>산세리프</a:t>
            </a:r>
            <a:r>
              <a:rPr lang="ko-KR" altLang="en-US" sz="1300" dirty="0" smtClean="0"/>
              <a:t> </a:t>
            </a:r>
            <a:r>
              <a:rPr lang="ko-KR" altLang="en-US" sz="1300" dirty="0"/>
              <a:t>폰트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887582" y="3451448"/>
            <a:ext cx="1163035" cy="404694"/>
          </a:xfrm>
          <a:prstGeom prst="wedgeRoundRectCallout">
            <a:avLst>
              <a:gd name="adj1" fmla="val 103822"/>
              <a:gd name="adj2" fmla="val 13227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시작좌표</a:t>
            </a:r>
            <a:r>
              <a:rPr lang="en-US" altLang="ko-KR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300" dirty="0" smtClean="0"/>
              <a:t>pt1)</a:t>
            </a:r>
            <a:endParaRPr lang="en-US" altLang="ko-KR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346608" y="1823156"/>
            <a:ext cx="942709" cy="404694"/>
          </a:xfrm>
          <a:prstGeom prst="wedgeRoundRectCallout">
            <a:avLst>
              <a:gd name="adj1" fmla="val -116909"/>
              <a:gd name="adj2" fmla="val 17149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300" dirty="0" smtClean="0"/>
              <a:t>확대 비율</a:t>
            </a:r>
            <a:endParaRPr lang="ko-KR" altLang="en-US" sz="1300" dirty="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919032" y="3465045"/>
            <a:ext cx="585348" cy="334458"/>
          </a:xfrm>
          <a:prstGeom prst="wedgeRoundRectCallout">
            <a:avLst>
              <a:gd name="adj1" fmla="val -86598"/>
              <a:gd name="adj2" fmla="val -14388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300" dirty="0" smtClean="0"/>
              <a:t>색상</a:t>
            </a:r>
            <a:endParaRPr lang="ko-KR" altLang="en-US" sz="13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55576" y="1825940"/>
            <a:ext cx="1229560" cy="404694"/>
          </a:xfrm>
          <a:prstGeom prst="wedgeRoundRectCallout">
            <a:avLst>
              <a:gd name="adj1" fmla="val 102952"/>
              <a:gd name="adj2" fmla="val 16993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300" dirty="0" smtClean="0"/>
              <a:t>표시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문자열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661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세리프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체</a:t>
            </a:r>
            <a:endParaRPr lang="en-US" altLang="ko-KR" dirty="0" smtClean="0"/>
          </a:p>
          <a:p>
            <a:pPr lvl="1"/>
            <a:r>
              <a:rPr lang="ko-KR" altLang="en-US" dirty="0"/>
              <a:t>글자의 획 끝에 </a:t>
            </a:r>
            <a:r>
              <a:rPr lang="ko-KR" altLang="en-US" dirty="0" smtClean="0"/>
              <a:t>날카롭게 튀어나온 글자체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명조체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궁서체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err="1" smtClean="0"/>
              <a:t>산세리프</a:t>
            </a:r>
            <a:r>
              <a:rPr lang="ko-KR" altLang="en-US" dirty="0" smtClean="0"/>
              <a:t> 체</a:t>
            </a:r>
            <a:endParaRPr lang="en-US" altLang="ko-KR" dirty="0" smtClean="0"/>
          </a:p>
          <a:p>
            <a:pPr lvl="1"/>
            <a:r>
              <a:rPr lang="ko-KR" altLang="en-US" dirty="0"/>
              <a:t>날카로운 </a:t>
            </a:r>
            <a:r>
              <a:rPr lang="ko-KR" altLang="en-US" dirty="0" err="1"/>
              <a:t>장식선이</a:t>
            </a:r>
            <a:r>
              <a:rPr lang="ko-KR" altLang="en-US" dirty="0"/>
              <a:t> 없는 </a:t>
            </a:r>
            <a:r>
              <a:rPr lang="ko-KR" altLang="en-US" dirty="0" smtClean="0"/>
              <a:t>글자체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돋움체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고딕체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81236"/>
            <a:ext cx="6972300" cy="3171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11813"/>
          <a:stretch/>
        </p:blipFill>
        <p:spPr>
          <a:xfrm>
            <a:off x="4572000" y="2982209"/>
            <a:ext cx="4562754" cy="26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8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64232"/>
            <a:ext cx="6260523" cy="438150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454964" y="3793604"/>
            <a:ext cx="1122270" cy="334458"/>
          </a:xfrm>
          <a:prstGeom prst="wedgeRoundRectCallout">
            <a:avLst>
              <a:gd name="adj1" fmla="val -126192"/>
              <a:gd name="adj2" fmla="val -3429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err="1" smtClean="0"/>
              <a:t>기울임체</a:t>
            </a:r>
            <a:r>
              <a:rPr lang="ko-KR" altLang="en-US" sz="1050" dirty="0" smtClean="0"/>
              <a:t> 포함</a:t>
            </a:r>
            <a:endParaRPr lang="ko-KR" altLang="en-US" sz="105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012160" y="2379026"/>
            <a:ext cx="1122270" cy="334458"/>
          </a:xfrm>
          <a:prstGeom prst="wedgeRoundRectCallout">
            <a:avLst>
              <a:gd name="adj1" fmla="val -98222"/>
              <a:gd name="adj2" fmla="val 16565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smtClean="0"/>
              <a:t>글자 확대 비율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0586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4.3.2 </a:t>
            </a:r>
            <a:r>
              <a:rPr lang="ko-KR" altLang="en-US" dirty="0"/>
              <a:t>글자 쓰기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870" y="1307050"/>
            <a:ext cx="4800600" cy="3181350"/>
          </a:xfrm>
          <a:prstGeom prst="rect">
            <a:avLst/>
          </a:prstGeom>
        </p:spPr>
      </p:pic>
      <p:sp>
        <p:nvSpPr>
          <p:cNvPr id="11" name="모서리가 둥근 사각형 설명선 10"/>
          <p:cNvSpPr/>
          <p:nvPr/>
        </p:nvSpPr>
        <p:spPr>
          <a:xfrm>
            <a:off x="683568" y="3764281"/>
            <a:ext cx="1122270" cy="334458"/>
          </a:xfrm>
          <a:prstGeom prst="wedgeRoundRectCallout">
            <a:avLst>
              <a:gd name="adj1" fmla="val 113377"/>
              <a:gd name="adj2" fmla="val 3099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smtClean="0"/>
              <a:t>pt3(50, 260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83568" y="1273324"/>
            <a:ext cx="1122270" cy="334458"/>
          </a:xfrm>
          <a:prstGeom prst="wedgeRoundRectCallout">
            <a:avLst>
              <a:gd name="adj1" fmla="val 123000"/>
              <a:gd name="adj2" fmla="val 18090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smtClean="0"/>
              <a:t>(50, 50) </a:t>
            </a:r>
            <a:r>
              <a:rPr lang="ko-KR" altLang="en-US" sz="1050" smtClean="0"/>
              <a:t>좌표</a:t>
            </a:r>
            <a:endParaRPr lang="ko-KR" altLang="en-US" sz="105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83568" y="2171146"/>
            <a:ext cx="1122270" cy="334458"/>
          </a:xfrm>
          <a:prstGeom prst="wedgeRoundRectCallout">
            <a:avLst>
              <a:gd name="adj1" fmla="val 128891"/>
              <a:gd name="adj2" fmla="val 14327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smtClean="0"/>
              <a:t>(50, 130) </a:t>
            </a:r>
            <a:r>
              <a:rPr lang="ko-KR" altLang="en-US" sz="1050" smtClean="0"/>
              <a:t>좌표</a:t>
            </a:r>
            <a:endParaRPr lang="ko-KR" altLang="en-US" sz="105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83568" y="2872397"/>
            <a:ext cx="1122270" cy="334458"/>
          </a:xfrm>
          <a:prstGeom prst="wedgeRoundRectCallout">
            <a:avLst>
              <a:gd name="adj1" fmla="val 120957"/>
              <a:gd name="adj2" fmla="val 14226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smtClean="0"/>
              <a:t>pt1(50, 200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940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4.3.3 </a:t>
            </a:r>
            <a:r>
              <a:rPr lang="ko-KR" altLang="en-US" dirty="0"/>
              <a:t>원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cv2.circle()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sz="1633" dirty="0"/>
              <a:t>원의 중심 </a:t>
            </a:r>
            <a:r>
              <a:rPr lang="ko-KR" altLang="en-US" sz="1633" dirty="0" smtClean="0"/>
              <a:t>좌표</a:t>
            </a:r>
            <a:r>
              <a:rPr lang="en-US" altLang="ko-KR" sz="1633" dirty="0" smtClean="0"/>
              <a:t>(</a:t>
            </a:r>
            <a:r>
              <a:rPr lang="en-US" altLang="ko-KR" sz="1633" dirty="0"/>
              <a:t>center), </a:t>
            </a:r>
            <a:r>
              <a:rPr lang="ko-KR" altLang="en-US" sz="1633" dirty="0"/>
              <a:t>반지름</a:t>
            </a:r>
            <a:r>
              <a:rPr lang="en-US" altLang="ko-KR" sz="1633" dirty="0"/>
              <a:t>(radius), </a:t>
            </a:r>
            <a:r>
              <a:rPr lang="ko-KR" altLang="en-US" sz="1633" dirty="0"/>
              <a:t>선의 색상</a:t>
            </a:r>
            <a:r>
              <a:rPr lang="en-US" altLang="ko-KR" sz="1633" dirty="0"/>
              <a:t>(color)</a:t>
            </a:r>
            <a:r>
              <a:rPr lang="ko-KR" altLang="en-US" sz="1633" dirty="0"/>
              <a:t>은 반드시 </a:t>
            </a:r>
            <a:r>
              <a:rPr lang="ko-KR" altLang="en-US" sz="1633" dirty="0" smtClean="0"/>
              <a:t>지정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7340"/>
            <a:ext cx="70008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3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영상처리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행렬에 대한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연산과정에서 행렬 원소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 영상에 대한 변화 인지하기 어려움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윈도우 영상 표시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영상처리로</a:t>
            </a:r>
            <a:r>
              <a:rPr lang="ko-KR" altLang="en-US" dirty="0" smtClean="0"/>
              <a:t> 적용된 행렬 </a:t>
            </a:r>
            <a:r>
              <a:rPr lang="ko-KR" altLang="en-US" dirty="0"/>
              <a:t>연산의 </a:t>
            </a:r>
            <a:r>
              <a:rPr lang="ko-KR" altLang="en-US" dirty="0" smtClean="0"/>
              <a:t>의미 이해하기 쉬움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sz="1800" dirty="0" err="1"/>
              <a:t>OpenCV</a:t>
            </a:r>
            <a:r>
              <a:rPr lang="ko-KR" altLang="en-US" sz="1800" dirty="0"/>
              <a:t>에서는 윈도우</a:t>
            </a:r>
            <a:r>
              <a:rPr lang="en-US" altLang="ko-KR" sz="1800" dirty="0"/>
              <a:t>(window, </a:t>
            </a:r>
            <a:r>
              <a:rPr lang="ko-KR" altLang="en-US" sz="1800" dirty="0"/>
              <a:t>창</a:t>
            </a:r>
            <a:r>
              <a:rPr lang="en-US" altLang="ko-KR" sz="1800" dirty="0"/>
              <a:t>)</a:t>
            </a:r>
            <a:r>
              <a:rPr lang="ko-KR" altLang="en-US" sz="1800" dirty="0"/>
              <a:t>가 활성화된 상태에서만 마우스나 키보드 </a:t>
            </a:r>
            <a:r>
              <a:rPr lang="ko-KR" altLang="en-US" sz="1800" dirty="0" smtClean="0"/>
              <a:t>이벤트 감지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6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4.3.3 </a:t>
            </a:r>
            <a:r>
              <a:rPr lang="ko-KR" altLang="en-US" dirty="0"/>
              <a:t>원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81893" y="324631"/>
            <a:ext cx="6284335" cy="5433674"/>
            <a:chOff x="683568" y="588767"/>
            <a:chExt cx="6912768" cy="644519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588767"/>
              <a:ext cx="6886575" cy="18192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286" y="2347664"/>
              <a:ext cx="6877050" cy="468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9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4.3.3 </a:t>
            </a:r>
            <a:r>
              <a:rPr lang="ko-KR" altLang="en-US" dirty="0"/>
              <a:t>원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68760"/>
            <a:ext cx="5981700" cy="396240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6588224" y="4513684"/>
            <a:ext cx="1122270" cy="334458"/>
          </a:xfrm>
          <a:prstGeom prst="wedgeRoundRectCallout">
            <a:avLst>
              <a:gd name="adj1" fmla="val -131056"/>
              <a:gd name="adj2" fmla="val -11590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smtClean="0"/>
              <a:t>그림자 효과</a:t>
            </a:r>
            <a:endParaRPr lang="ko-KR" altLang="en-US" sz="105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80348" y="3066008"/>
            <a:ext cx="1020245" cy="367904"/>
          </a:xfrm>
          <a:prstGeom prst="wedgeRoundRectCallout">
            <a:avLst>
              <a:gd name="adj1" fmla="val 113742"/>
              <a:gd name="adj2" fmla="val 20757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smtClean="0"/>
              <a:t>내부 채움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4509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타원 그리기 인수 의미</a:t>
            </a:r>
            <a:endParaRPr lang="ko-KR" altLang="en-US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66" y="1008401"/>
            <a:ext cx="6640454" cy="4621819"/>
          </a:xfrm>
          <a:prstGeom prst="roundRect">
            <a:avLst>
              <a:gd name="adj" fmla="val 789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56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157287"/>
            <a:ext cx="68675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07613"/>
            <a:ext cx="6225886" cy="48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4.3.4 </a:t>
            </a:r>
            <a:r>
              <a:rPr lang="ko-KR" altLang="en-US" dirty="0"/>
              <a:t>타원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7300"/>
            <a:ext cx="7067687" cy="3348697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6" idx="2"/>
          </p:cNvCxnSpPr>
          <p:nvPr/>
        </p:nvCxnSpPr>
        <p:spPr>
          <a:xfrm flipH="1">
            <a:off x="3930521" y="1809279"/>
            <a:ext cx="424065" cy="1092820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3868586" y="1513303"/>
            <a:ext cx="972000" cy="295976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타원각도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0</a:t>
            </a:r>
            <a:endParaRPr lang="ko-KR" altLang="en-US" sz="105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7" name="직선 화살표 연결선 6"/>
          <p:cNvCxnSpPr>
            <a:stCxn id="8" idx="0"/>
          </p:cNvCxnSpPr>
          <p:nvPr/>
        </p:nvCxnSpPr>
        <p:spPr>
          <a:xfrm flipH="1" flipV="1">
            <a:off x="3707904" y="3177431"/>
            <a:ext cx="108195" cy="432048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210271" y="3609479"/>
            <a:ext cx="1211655" cy="325574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호 시각각도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30</a:t>
            </a:r>
            <a:endParaRPr lang="ko-KR" altLang="en-US" sz="105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9" name="직선 화살표 연결선 8"/>
          <p:cNvCxnSpPr>
            <a:stCxn id="10" idx="2"/>
          </p:cNvCxnSpPr>
          <p:nvPr/>
        </p:nvCxnSpPr>
        <p:spPr>
          <a:xfrm>
            <a:off x="1979641" y="1864615"/>
            <a:ext cx="645669" cy="448720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413536" y="1539041"/>
            <a:ext cx="1132209" cy="325574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호 종료각도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270</a:t>
            </a:r>
            <a:endParaRPr lang="ko-KR" altLang="en-US" sz="105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1187624" y="2902099"/>
            <a:ext cx="2952000" cy="0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3" idx="3"/>
          </p:cNvCxnSpPr>
          <p:nvPr/>
        </p:nvCxnSpPr>
        <p:spPr>
          <a:xfrm>
            <a:off x="5745409" y="4181571"/>
            <a:ext cx="554783" cy="75980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730864" y="4033583"/>
            <a:ext cx="1014545" cy="295976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타원각도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90</a:t>
            </a:r>
            <a:endParaRPr lang="ko-KR" altLang="en-US" sz="105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/>
          <p:cNvCxnSpPr>
            <a:stCxn id="18" idx="0"/>
          </p:cNvCxnSpPr>
          <p:nvPr/>
        </p:nvCxnSpPr>
        <p:spPr>
          <a:xfrm flipH="1" flipV="1">
            <a:off x="6804248" y="3753495"/>
            <a:ext cx="427374" cy="280088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4499992" y="2347801"/>
            <a:ext cx="1134184" cy="325574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호 종료각도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90</a:t>
            </a:r>
            <a:endParaRPr lang="ko-KR" altLang="en-US" sz="1050" b="1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6" name="직선 화살표 연결선 15"/>
          <p:cNvCxnSpPr>
            <a:stCxn id="15" idx="2"/>
          </p:cNvCxnSpPr>
          <p:nvPr/>
        </p:nvCxnSpPr>
        <p:spPr>
          <a:xfrm>
            <a:off x="5067084" y="2673375"/>
            <a:ext cx="567092" cy="228724"/>
          </a:xfrm>
          <a:prstGeom prst="straightConnector1">
            <a:avLst/>
          </a:prstGeom>
          <a:ln w="12700"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6300192" y="1450717"/>
            <a:ext cx="0" cy="2878842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6672150" y="4033583"/>
            <a:ext cx="1118944" cy="295976"/>
          </a:xfrm>
          <a:prstGeom prst="roundRect">
            <a:avLst>
              <a:gd name="adj" fmla="val 142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호 시각각도</a:t>
            </a:r>
            <a:r>
              <a:rPr lang="en-US" altLang="ko-KR" sz="1050" b="1" smtClean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-45</a:t>
            </a:r>
            <a:endParaRPr lang="ko-KR" altLang="en-US" sz="105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9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" y="409228"/>
            <a:ext cx="5548373" cy="3487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919" y="2815713"/>
            <a:ext cx="5602392" cy="29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4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271587"/>
            <a:ext cx="4791075" cy="317182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1187624" y="2368647"/>
            <a:ext cx="1807428" cy="304053"/>
          </a:xfrm>
          <a:prstGeom prst="wedgeRoundRectCallout">
            <a:avLst>
              <a:gd name="adj1" fmla="val 81075"/>
              <a:gd name="adj2" fmla="val 20278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smtClean="0"/>
              <a:t>마우스 왼쪽 버튼 </a:t>
            </a:r>
            <a:r>
              <a:rPr lang="ko-KR" altLang="en-US" sz="1050" dirty="0" err="1" smtClean="0"/>
              <a:t>클릭시</a:t>
            </a:r>
            <a:endParaRPr lang="ko-KR" altLang="en-US" sz="105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72200" y="1849388"/>
            <a:ext cx="1807428" cy="304053"/>
          </a:xfrm>
          <a:prstGeom prst="wedgeRoundRectCallout">
            <a:avLst>
              <a:gd name="adj1" fmla="val -62393"/>
              <a:gd name="adj2" fmla="val 18483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dirty="0" smtClean="0"/>
              <a:t>마우스 오른쪽 버튼 </a:t>
            </a:r>
            <a:r>
              <a:rPr lang="ko-KR" altLang="en-US" sz="1050" dirty="0" err="1" smtClean="0"/>
              <a:t>클릭시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865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4.4 </a:t>
            </a:r>
            <a:r>
              <a:rPr lang="ko-KR" altLang="en-US" dirty="0" err="1"/>
              <a:t>영상파일</a:t>
            </a:r>
            <a:r>
              <a:rPr lang="ko-KR" altLang="en-US" dirty="0"/>
              <a:t>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영상처리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파일을 읽어 들여 </a:t>
            </a:r>
            <a:r>
              <a:rPr lang="ko-KR" altLang="en-US" dirty="0"/>
              <a:t>행렬에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 </a:t>
            </a:r>
            <a:r>
              <a:rPr lang="ko-KR" altLang="en-US" dirty="0"/>
              <a:t>연산 과정에서 행렬의 </a:t>
            </a:r>
            <a:r>
              <a:rPr lang="ko-KR" altLang="en-US" dirty="0" smtClean="0"/>
              <a:t>원소를 필요할 </a:t>
            </a:r>
            <a:r>
              <a:rPr lang="ko-KR" altLang="en-US" dirty="0"/>
              <a:t>때마다 눈으로 직접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처리된 결과 </a:t>
            </a:r>
            <a:r>
              <a:rPr lang="ko-KR" altLang="en-US" dirty="0"/>
              <a:t>행렬을 </a:t>
            </a:r>
            <a:r>
              <a:rPr lang="ko-KR" altLang="en-US" dirty="0" smtClean="0"/>
              <a:t>영상 파일로 저장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</a:p>
          <a:p>
            <a:r>
              <a:rPr lang="ko-KR" altLang="en-US" dirty="0" err="1" smtClean="0"/>
              <a:t>영상파일을</a:t>
            </a:r>
            <a:r>
              <a:rPr lang="ko-KR" altLang="en-US" dirty="0" smtClean="0"/>
              <a:t> </a:t>
            </a:r>
            <a:r>
              <a:rPr lang="ko-KR" altLang="en-US" dirty="0"/>
              <a:t>처리해 주는 함수와 활용 </a:t>
            </a:r>
            <a:r>
              <a:rPr lang="ko-KR" altLang="en-US" dirty="0" smtClean="0"/>
              <a:t>방법 필수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" y="2281436"/>
            <a:ext cx="74009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7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4.4 </a:t>
            </a:r>
            <a:r>
              <a:rPr lang="ko-KR" altLang="en-US" dirty="0" err="1"/>
              <a:t>영상파일</a:t>
            </a:r>
            <a:r>
              <a:rPr lang="ko-KR" altLang="en-US" dirty="0"/>
              <a:t> 처리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85292"/>
            <a:ext cx="6848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2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09228"/>
            <a:ext cx="4749163" cy="5308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584" y="1833386"/>
            <a:ext cx="2974880" cy="2460339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6012160" y="1273324"/>
            <a:ext cx="1122270" cy="276412"/>
          </a:xfrm>
          <a:prstGeom prst="wedgeRoundRectCallout">
            <a:avLst>
              <a:gd name="adj1" fmla="val -24569"/>
              <a:gd name="adj2" fmla="val 17827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윈도우 이름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47205" y="4549593"/>
            <a:ext cx="1329910" cy="276412"/>
          </a:xfrm>
          <a:prstGeom prst="wedgeRoundRectCallout">
            <a:avLst>
              <a:gd name="adj1" fmla="val 76676"/>
              <a:gd name="adj2" fmla="val -36685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영상 표시 영역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1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9944"/>
          <a:stretch/>
        </p:blipFill>
        <p:spPr>
          <a:xfrm>
            <a:off x="31583" y="440013"/>
            <a:ext cx="5620537" cy="51537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4653435"/>
            <a:ext cx="4548078" cy="9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7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8613" y="697260"/>
            <a:ext cx="5697719" cy="2185312"/>
            <a:chOff x="1323975" y="5850812"/>
            <a:chExt cx="6894240" cy="26442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6399540"/>
              <a:ext cx="6886575" cy="20955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91026"/>
            <a:stretch/>
          </p:blipFill>
          <p:spPr>
            <a:xfrm>
              <a:off x="1323975" y="5850812"/>
              <a:ext cx="6800850" cy="62142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89" y="3793604"/>
            <a:ext cx="7559386" cy="17664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782" y="1785477"/>
            <a:ext cx="2290658" cy="18944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823" y="1763449"/>
            <a:ext cx="2290658" cy="18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</a:t>
            </a:r>
            <a:r>
              <a:rPr lang="ko-KR" altLang="en-US" dirty="0" err="1" smtClean="0"/>
              <a:t>임포트</a:t>
            </a:r>
            <a:r>
              <a:rPr lang="ko-KR" altLang="en-US" dirty="0" smtClean="0"/>
              <a:t> 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모듈 라이브러리 파일 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/>
              <a:t>루트 폴더</a:t>
            </a:r>
            <a:r>
              <a:rPr lang="en-US" altLang="ko-KR" dirty="0"/>
              <a:t>(source)</a:t>
            </a:r>
            <a:r>
              <a:rPr lang="ko-KR" altLang="en-US" dirty="0"/>
              <a:t>에서 </a:t>
            </a:r>
            <a:r>
              <a:rPr lang="ko-KR" altLang="en-US" dirty="0" smtClean="0"/>
              <a:t>마우스 </a:t>
            </a:r>
            <a:r>
              <a:rPr lang="ko-KR" altLang="en-US" dirty="0" err="1" smtClean="0"/>
              <a:t>우버튼</a:t>
            </a:r>
            <a:r>
              <a:rPr lang="ko-KR" altLang="en-US" dirty="0" smtClean="0"/>
              <a:t> 눌러 </a:t>
            </a:r>
            <a:r>
              <a:rPr lang="ko-KR" altLang="en-US" dirty="0"/>
              <a:t>‘</a:t>
            </a:r>
            <a:r>
              <a:rPr lang="en-US" altLang="ko-KR" dirty="0"/>
              <a:t>Common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이름으로 폴더 생성</a:t>
            </a:r>
            <a:endParaRPr lang="en-US" altLang="ko-KR" dirty="0" smtClean="0"/>
          </a:p>
          <a:p>
            <a:pPr lvl="2"/>
            <a:r>
              <a:rPr lang="ko-KR" altLang="en-US" sz="1466" dirty="0"/>
              <a:t>루트 </a:t>
            </a:r>
            <a:r>
              <a:rPr lang="ko-KR" altLang="en-US" sz="1466" dirty="0" smtClean="0"/>
              <a:t>폴더에 ‘</a:t>
            </a:r>
            <a:r>
              <a:rPr lang="en-US" altLang="ko-KR" sz="1466" dirty="0"/>
              <a:t>Common’ </a:t>
            </a:r>
            <a:r>
              <a:rPr lang="ko-KR" altLang="en-US" sz="1466" dirty="0" smtClean="0"/>
              <a:t>폴더를 두는 것 </a:t>
            </a:r>
            <a:r>
              <a:rPr lang="en-US" altLang="ko-KR" sz="1466" dirty="0" smtClean="0"/>
              <a:t>-  </a:t>
            </a:r>
            <a:r>
              <a:rPr lang="ko-KR" altLang="en-US" sz="1466" dirty="0" smtClean="0"/>
              <a:t>다른 </a:t>
            </a:r>
            <a:r>
              <a:rPr lang="ko-KR" altLang="en-US" sz="1466" dirty="0"/>
              <a:t>챕터의 소스 파일들에서도 </a:t>
            </a:r>
            <a:r>
              <a:rPr lang="ko-KR" altLang="en-US" sz="1466" dirty="0" smtClean="0"/>
              <a:t>모듈의 쉬운 </a:t>
            </a:r>
            <a:r>
              <a:rPr lang="ko-KR" altLang="en-US" sz="1466" dirty="0" err="1" smtClean="0"/>
              <a:t>사용위해</a:t>
            </a:r>
            <a:endParaRPr lang="en-US" altLang="ko-KR" sz="1466" dirty="0" smtClean="0"/>
          </a:p>
          <a:p>
            <a:pPr lvl="1"/>
            <a:r>
              <a:rPr lang="en-US" altLang="ko-KR" dirty="0"/>
              <a:t>‘Common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폴더에서 </a:t>
            </a:r>
            <a:r>
              <a:rPr lang="ko-KR" altLang="en-US" dirty="0" err="1"/>
              <a:t>파이썬</a:t>
            </a:r>
            <a:r>
              <a:rPr lang="ko-KR" altLang="en-US" dirty="0"/>
              <a:t> 소스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(</a:t>
            </a:r>
            <a:r>
              <a:rPr lang="en-US" altLang="ko-KR" dirty="0"/>
              <a:t>utils.py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pic>
        <p:nvPicPr>
          <p:cNvPr id="2049" name="_x667641112" descr="EMB00003b703c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7420"/>
            <a:ext cx="775674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81236"/>
            <a:ext cx="6234545" cy="46066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355976" y="506818"/>
            <a:ext cx="2138638" cy="334458"/>
          </a:xfrm>
          <a:prstGeom prst="wedgeRoundRectCallout">
            <a:avLst>
              <a:gd name="adj1" fmla="val -90465"/>
              <a:gd name="adj2" fmla="val 14257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저자 생성 모듈의 함수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임포트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0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1" y="914400"/>
            <a:ext cx="6543675" cy="194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001516"/>
            <a:ext cx="2975206" cy="24606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013852"/>
            <a:ext cx="2975206" cy="2460608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5981936" y="1647111"/>
            <a:ext cx="1767469" cy="367904"/>
          </a:xfrm>
          <a:prstGeom prst="wedgeRoundRectCallout">
            <a:avLst>
              <a:gd name="adj1" fmla="val -109990"/>
              <a:gd name="adj2" fmla="val 2312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채널 컬러 영상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화소값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3269" y="1201948"/>
            <a:ext cx="2088491" cy="445163"/>
          </a:xfrm>
          <a:prstGeom prst="wedgeRoundRectCallout">
            <a:avLst>
              <a:gd name="adj1" fmla="val 61051"/>
              <a:gd name="adj2" fmla="val 6921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컬러 영상도 명암도 타입으로 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읽으면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채널 영상이 됨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5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16</a:t>
            </a:r>
            <a:r>
              <a:rPr lang="ko-KR" altLang="en-US" dirty="0" smtClean="0"/>
              <a:t>비트 깊이 영상 파일 읽기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13284"/>
            <a:ext cx="5683513" cy="48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0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4.4.1 </a:t>
            </a:r>
            <a:r>
              <a:rPr lang="ko-KR" altLang="en-US" dirty="0" err="1"/>
              <a:t>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75142"/>
            <a:ext cx="5453080" cy="1710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01516"/>
            <a:ext cx="2835681" cy="23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627" y="2997791"/>
            <a:ext cx="2830421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4.4.2 </a:t>
            </a:r>
            <a:r>
              <a:rPr lang="ko-KR" altLang="en-US" dirty="0"/>
              <a:t>행렬을 </a:t>
            </a:r>
            <a:r>
              <a:rPr lang="ko-KR" altLang="en-US" dirty="0" err="1"/>
              <a:t>영상파일로</a:t>
            </a:r>
            <a:r>
              <a:rPr lang="ko-KR" altLang="en-US" dirty="0"/>
              <a:t>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174" y="697307"/>
            <a:ext cx="8569306" cy="5017693"/>
          </a:xfrm>
        </p:spPr>
        <p:txBody>
          <a:bodyPr/>
          <a:lstStyle/>
          <a:p>
            <a:r>
              <a:rPr lang="en-US" altLang="ko-KR" dirty="0"/>
              <a:t>cv2.imwrite()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행렬을 </a:t>
            </a:r>
            <a:r>
              <a:rPr lang="ko-KR" altLang="en-US" dirty="0" err="1" smtClean="0"/>
              <a:t>영상파일로</a:t>
            </a:r>
            <a:r>
              <a:rPr lang="ko-KR" altLang="en-US" dirty="0" smtClean="0"/>
              <a:t>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확장자에</a:t>
            </a:r>
            <a:r>
              <a:rPr lang="ko-KR" altLang="en-US" dirty="0" smtClean="0"/>
              <a:t> </a:t>
            </a:r>
            <a:r>
              <a:rPr lang="ko-KR" altLang="en-US" dirty="0"/>
              <a:t>따라서 </a:t>
            </a:r>
            <a:r>
              <a:rPr lang="en-US" altLang="ko-KR" dirty="0"/>
              <a:t>JPG, BMP, PNG, TIF, PPM </a:t>
            </a:r>
            <a:r>
              <a:rPr lang="ko-KR" altLang="en-US" dirty="0"/>
              <a:t>등의 </a:t>
            </a:r>
            <a:r>
              <a:rPr lang="ko-KR" altLang="en-US" dirty="0" err="1"/>
              <a:t>영상파일</a:t>
            </a:r>
            <a:r>
              <a:rPr lang="ko-KR" altLang="en-US" dirty="0"/>
              <a:t> </a:t>
            </a:r>
            <a:r>
              <a:rPr lang="ko-KR" altLang="en-US" dirty="0" smtClean="0"/>
              <a:t>포맷 저장 가증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81436"/>
            <a:ext cx="69437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5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4.4.2 </a:t>
            </a:r>
            <a:r>
              <a:rPr lang="ko-KR" altLang="en-US" dirty="0"/>
              <a:t>행렬을 </a:t>
            </a:r>
            <a:r>
              <a:rPr lang="ko-KR" altLang="en-US" dirty="0" err="1"/>
              <a:t>영상파일로</a:t>
            </a:r>
            <a:r>
              <a:rPr lang="ko-KR" altLang="en-US" dirty="0"/>
              <a:t>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3284"/>
            <a:ext cx="69246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9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4.4.2 </a:t>
            </a:r>
            <a:r>
              <a:rPr lang="ko-KR" altLang="en-US" dirty="0"/>
              <a:t>행렬을 </a:t>
            </a:r>
            <a:r>
              <a:rPr lang="ko-KR" altLang="en-US" dirty="0" err="1"/>
              <a:t>영상파일로</a:t>
            </a:r>
            <a:r>
              <a:rPr lang="ko-KR" altLang="en-US" dirty="0"/>
              <a:t>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74" y="985292"/>
            <a:ext cx="862041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윈도우 제어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1236"/>
            <a:ext cx="5659896" cy="3920206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60587" y="178970"/>
            <a:ext cx="1533994" cy="381348"/>
          </a:xfrm>
          <a:prstGeom prst="wedgeRoundRectCallout">
            <a:avLst>
              <a:gd name="adj1" fmla="val 28077"/>
              <a:gd name="adj2" fmla="val 16394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라이브리리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임포트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177460" y="782628"/>
            <a:ext cx="1394540" cy="346680"/>
          </a:xfrm>
          <a:prstGeom prst="wedgeRoundRectCallout">
            <a:avLst>
              <a:gd name="adj1" fmla="val -86785"/>
              <a:gd name="adj2" fmla="val 16240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0 </a:t>
            </a:r>
            <a:r>
              <a:rPr lang="ko-KR" altLang="en-US" sz="1200" dirty="0" smtClean="0"/>
              <a:t>원소 행렬 생성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3853" y="1684938"/>
            <a:ext cx="1152513" cy="675580"/>
          </a:xfrm>
          <a:prstGeom prst="wedgeRoundRectCallout">
            <a:avLst>
              <a:gd name="adj1" fmla="val 95348"/>
              <a:gd name="adj2" fmla="val -4497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슬라이스 연산자로 </a:t>
            </a:r>
            <a:r>
              <a:rPr lang="ko-KR" altLang="en-US" sz="1200" dirty="0" err="1" smtClean="0"/>
              <a:t>행렬원소값</a:t>
            </a:r>
            <a:r>
              <a:rPr lang="ko-KR" altLang="en-US" sz="1200" dirty="0" smtClean="0"/>
              <a:t> 지정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62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 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비트 영상이나 </a:t>
            </a:r>
            <a:r>
              <a:rPr lang="en-US" altLang="ko-KR" dirty="0"/>
              <a:t>32</a:t>
            </a:r>
            <a:r>
              <a:rPr lang="ko-KR" altLang="en-US" dirty="0" smtClean="0"/>
              <a:t>비트 행렬 저장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51520" y="913284"/>
            <a:ext cx="6241404" cy="4828663"/>
            <a:chOff x="638365" y="1136098"/>
            <a:chExt cx="6303818" cy="49257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365" y="1136098"/>
              <a:ext cx="6303818" cy="157595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752" y="2641476"/>
              <a:ext cx="6208568" cy="342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71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13213"/>
            <a:ext cx="4313802" cy="51246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36" y="3132126"/>
            <a:ext cx="2704733" cy="22369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98" y="848041"/>
            <a:ext cx="2704733" cy="22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동영상 파일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초당</a:t>
            </a:r>
            <a:r>
              <a:rPr lang="en-US" altLang="ko-KR" dirty="0" smtClean="0"/>
              <a:t> 30</a:t>
            </a:r>
            <a:r>
              <a:rPr lang="ko-KR" altLang="en-US" dirty="0" smtClean="0"/>
              <a:t>프레임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압출 필요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압축 </a:t>
            </a:r>
            <a:r>
              <a:rPr lang="ko-KR" altLang="en-US" dirty="0" err="1" smtClean="0">
                <a:sym typeface="Wingdings" panose="05000000000000000000" pitchFamily="2" charset="2"/>
              </a:rPr>
              <a:t>코덱</a:t>
            </a:r>
            <a:r>
              <a:rPr lang="en-US" altLang="ko-KR" dirty="0" smtClean="0">
                <a:sym typeface="Wingdings" panose="05000000000000000000" pitchFamily="2" charset="2"/>
              </a:rPr>
              <a:t>(codec)</a:t>
            </a:r>
            <a:r>
              <a:rPr lang="ko-KR" altLang="en-US" dirty="0" smtClean="0">
                <a:sym typeface="Wingdings" panose="05000000000000000000" pitchFamily="2" charset="2"/>
              </a:rPr>
              <a:t> 사용함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/>
              <a:t>OpenCV</a:t>
            </a:r>
            <a:r>
              <a:rPr lang="ko-KR" altLang="en-US" dirty="0"/>
              <a:t>는 동영상을 처리할 수 있는 </a:t>
            </a:r>
            <a:r>
              <a:rPr lang="ko-KR" altLang="en-US" dirty="0" smtClean="0"/>
              <a:t>클래스 제공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42170"/>
          <a:stretch/>
        </p:blipFill>
        <p:spPr>
          <a:xfrm>
            <a:off x="323528" y="1777380"/>
            <a:ext cx="627784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6789"/>
          <a:stretch/>
        </p:blipFill>
        <p:spPr>
          <a:xfrm>
            <a:off x="231224" y="827824"/>
            <a:ext cx="6340619" cy="2717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83" y="3443518"/>
            <a:ext cx="6384347" cy="157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5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7057"/>
            <a:ext cx="67532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1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553244"/>
            <a:ext cx="6147250" cy="20125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76" y="2496426"/>
            <a:ext cx="6105144" cy="313257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724128" y="1336040"/>
            <a:ext cx="3555269" cy="2671420"/>
            <a:chOff x="5887240" y="1336040"/>
            <a:chExt cx="3555269" cy="267142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152" y="1662504"/>
              <a:ext cx="3373264" cy="234495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887240" y="1336040"/>
              <a:ext cx="35552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https://www.fourcc.org/codecs.php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75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9" y="352187"/>
            <a:ext cx="4915597" cy="14893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5932"/>
          <a:stretch/>
        </p:blipFill>
        <p:spPr>
          <a:xfrm>
            <a:off x="300296" y="1705372"/>
            <a:ext cx="4870824" cy="41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1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4.5.1 </a:t>
            </a:r>
            <a:r>
              <a:rPr lang="ko-KR" altLang="en-US" dirty="0"/>
              <a:t>카메라에서 프레임 읽기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496" y="459573"/>
            <a:ext cx="6293012" cy="4774191"/>
            <a:chOff x="1102499" y="1566862"/>
            <a:chExt cx="6922313" cy="52516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187" y="1566862"/>
              <a:ext cx="6905625" cy="25812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b="49517"/>
            <a:stretch/>
          </p:blipFill>
          <p:spPr>
            <a:xfrm>
              <a:off x="1102499" y="4072796"/>
              <a:ext cx="6867525" cy="2745676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25" y="3479396"/>
            <a:ext cx="4819103" cy="10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6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4.5.1 </a:t>
            </a:r>
            <a:r>
              <a:rPr lang="ko-KR" altLang="en-US" dirty="0"/>
              <a:t>카메라에서 프레임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3830"/>
          <a:stretch/>
        </p:blipFill>
        <p:spPr>
          <a:xfrm>
            <a:off x="251520" y="625252"/>
            <a:ext cx="6243205" cy="37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4.5.1 </a:t>
            </a:r>
            <a:r>
              <a:rPr lang="ko-KR" altLang="en-US" dirty="0"/>
              <a:t>카메라에서 프레임 읽기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57300"/>
            <a:ext cx="4751765" cy="11950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315197"/>
            <a:ext cx="3931227" cy="31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2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7187"/>
            <a:ext cx="8569306" cy="600000"/>
          </a:xfrm>
        </p:spPr>
        <p:txBody>
          <a:bodyPr>
            <a:normAutofit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179512" y="422588"/>
            <a:ext cx="591422" cy="346680"/>
          </a:xfrm>
          <a:prstGeom prst="wedgeRoundRectCallout">
            <a:avLst>
              <a:gd name="adj1" fmla="val 114390"/>
              <a:gd name="adj2" fmla="val 15718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원점</a:t>
            </a:r>
            <a:endParaRPr lang="ko-KR" altLang="en-US" sz="1100" dirty="0"/>
          </a:p>
        </p:txBody>
      </p:sp>
      <p:grpSp>
        <p:nvGrpSpPr>
          <p:cNvPr id="49" name="그룹 48"/>
          <p:cNvGrpSpPr/>
          <p:nvPr/>
        </p:nvGrpSpPr>
        <p:grpSpPr>
          <a:xfrm>
            <a:off x="474476" y="475352"/>
            <a:ext cx="9495198" cy="5406484"/>
            <a:chOff x="474476" y="242064"/>
            <a:chExt cx="9495198" cy="540648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624" y="952723"/>
              <a:ext cx="8782050" cy="4695825"/>
            </a:xfrm>
            <a:prstGeom prst="rect">
              <a:avLst/>
            </a:prstGeom>
          </p:spPr>
        </p:pic>
        <p:cxnSp>
          <p:nvCxnSpPr>
            <p:cNvPr id="29" name="직선 연결선 28"/>
            <p:cNvCxnSpPr/>
            <p:nvPr/>
          </p:nvCxnSpPr>
          <p:spPr>
            <a:xfrm>
              <a:off x="789302" y="940928"/>
              <a:ext cx="398322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985259" y="975393"/>
              <a:ext cx="24" cy="425713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직사각형 30"/>
                <p:cNvSpPr/>
                <p:nvPr/>
              </p:nvSpPr>
              <p:spPr>
                <a:xfrm>
                  <a:off x="523847" y="2204864"/>
                  <a:ext cx="37574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𝑦</m:t>
                      </m:r>
                    </m:oMath>
                  </a14:m>
                  <a:r>
                    <a:rPr lang="en-US" altLang="ko-KR" sz="1600" dirty="0" smtClean="0"/>
                    <a:t> </a:t>
                  </a:r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1" name="직사각형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847" y="2204864"/>
                  <a:ext cx="375745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직선 연결선 31"/>
            <p:cNvCxnSpPr/>
            <p:nvPr/>
          </p:nvCxnSpPr>
          <p:spPr>
            <a:xfrm>
              <a:off x="786360" y="2385028"/>
              <a:ext cx="2055837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638084" y="1772816"/>
              <a:ext cx="5453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/>
                <a:t>150 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/>
                <p:cNvSpPr/>
                <p:nvPr/>
              </p:nvSpPr>
              <p:spPr>
                <a:xfrm>
                  <a:off x="5058943" y="242064"/>
                  <a:ext cx="4491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직사각형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943" y="242064"/>
                  <a:ext cx="44916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연결선 34"/>
            <p:cNvCxnSpPr/>
            <p:nvPr/>
          </p:nvCxnSpPr>
          <p:spPr>
            <a:xfrm>
              <a:off x="1182988" y="417811"/>
              <a:ext cx="0" cy="490909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1212531" y="620688"/>
              <a:ext cx="148726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066992" y="430631"/>
              <a:ext cx="0" cy="212727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2699792" y="418558"/>
              <a:ext cx="0" cy="2387034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1207343" y="764704"/>
              <a:ext cx="3843537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1763688" y="282134"/>
              <a:ext cx="5453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/>
                <a:t>150 </a:t>
              </a:r>
              <a:endParaRPr lang="ko-KR" altLang="en-US" sz="14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491880" y="456927"/>
              <a:ext cx="5453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/>
                <a:t>400 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직사각형 41"/>
                <p:cNvSpPr/>
                <p:nvPr/>
              </p:nvSpPr>
              <p:spPr>
                <a:xfrm>
                  <a:off x="2662992" y="242064"/>
                  <a:ext cx="3968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2" name="직사각형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2992" y="242064"/>
                  <a:ext cx="39684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모서리가 둥근 사각형 설명선 42"/>
            <p:cNvSpPr/>
            <p:nvPr/>
          </p:nvSpPr>
          <p:spPr>
            <a:xfrm>
              <a:off x="6948264" y="4149080"/>
              <a:ext cx="927495" cy="404694"/>
            </a:xfrm>
            <a:prstGeom prst="wedgeRoundRectCallout">
              <a:avLst>
                <a:gd name="adj1" fmla="val -139425"/>
                <a:gd name="adj2" fmla="val -52252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콘솔창</a:t>
              </a:r>
              <a:endPara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모서리가 둥근 사각형 설명선 43"/>
            <p:cNvSpPr/>
            <p:nvPr/>
          </p:nvSpPr>
          <p:spPr>
            <a:xfrm>
              <a:off x="6948264" y="4149080"/>
              <a:ext cx="927495" cy="404694"/>
            </a:xfrm>
            <a:prstGeom prst="wedgeRoundRectCallout">
              <a:avLst>
                <a:gd name="adj1" fmla="val 8230"/>
                <a:gd name="adj2" fmla="val -353145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 fontAlgn="base"/>
              <a:r>
                <a:rPr lang="ko-KR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윈도우</a:t>
              </a:r>
              <a:endPara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769658" y="1430994"/>
              <a:ext cx="4234916" cy="0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088697" y="953833"/>
              <a:ext cx="24" cy="144071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675049" y="1050921"/>
              <a:ext cx="3685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/>
                <a:t>50 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47"/>
                <p:cNvSpPr/>
                <p:nvPr/>
              </p:nvSpPr>
              <p:spPr>
                <a:xfrm>
                  <a:off x="474476" y="1268760"/>
                  <a:ext cx="42511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  <m:r>
                          <a:rPr lang="en-US" altLang="ko-KR" sz="1600" i="1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48" name="직사각형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476" y="1268760"/>
                  <a:ext cx="425116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47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4.5.2 </a:t>
            </a:r>
            <a:r>
              <a:rPr lang="ko-KR" altLang="en-US" dirty="0"/>
              <a:t>카메라 속성 설정하기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6234"/>
          <a:stretch/>
        </p:blipFill>
        <p:spPr>
          <a:xfrm>
            <a:off x="301988" y="481236"/>
            <a:ext cx="5715000" cy="5314763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3851920" y="506818"/>
            <a:ext cx="2138638" cy="334458"/>
          </a:xfrm>
          <a:prstGeom prst="wedgeRoundRectCallout">
            <a:avLst>
              <a:gd name="adj1" fmla="val -90465"/>
              <a:gd name="adj2" fmla="val 14257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저자 생성 모듈의 함수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임포트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860032" y="1849388"/>
            <a:ext cx="997690" cy="334458"/>
          </a:xfrm>
          <a:prstGeom prst="wedgeRoundRectCallout">
            <a:avLst>
              <a:gd name="adj1" fmla="val -305303"/>
              <a:gd name="adj2" fmla="val -7369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전역변수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2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4.5.2 </a:t>
            </a:r>
            <a:r>
              <a:rPr lang="ko-KR" altLang="en-US" dirty="0"/>
              <a:t>카메라 속성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28248" y="600075"/>
            <a:ext cx="6286500" cy="2987089"/>
            <a:chOff x="1114425" y="5521795"/>
            <a:chExt cx="6915150" cy="32857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84704"/>
            <a:stretch/>
          </p:blipFill>
          <p:spPr>
            <a:xfrm>
              <a:off x="1114425" y="5521795"/>
              <a:ext cx="6915150" cy="117427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264" y="6588268"/>
              <a:ext cx="6848475" cy="2219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6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4.5.2 </a:t>
            </a:r>
            <a:r>
              <a:rPr lang="ko-KR" altLang="en-US" dirty="0"/>
              <a:t>카메라 속성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40" y="1430662"/>
            <a:ext cx="2520000" cy="28669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44" y="1430662"/>
            <a:ext cx="2520000" cy="28669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448" y="1430662"/>
            <a:ext cx="2520000" cy="2866998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4190880" y="880180"/>
            <a:ext cx="1460718" cy="334458"/>
          </a:xfrm>
          <a:prstGeom prst="wedgeRoundRectCallout">
            <a:avLst>
              <a:gd name="adj1" fmla="val 1429"/>
              <a:gd name="adj2" fmla="val 28131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변경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423650" y="854598"/>
            <a:ext cx="1460718" cy="334458"/>
          </a:xfrm>
          <a:prstGeom prst="wedgeRoundRectCallout">
            <a:avLst>
              <a:gd name="adj1" fmla="val 74306"/>
              <a:gd name="adj2" fmla="val 18337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트랙바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변경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9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프레임을 동영상파일로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카메라 영상 실시간 저장 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51690"/>
            <a:ext cx="6260523" cy="4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6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프레임을 동영상파일로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69268"/>
            <a:ext cx="6243205" cy="42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프레임을 동영상파일로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85292"/>
            <a:ext cx="5188298" cy="11950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46" y="2329654"/>
            <a:ext cx="5328394" cy="32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4.5.3 </a:t>
            </a:r>
            <a:r>
              <a:rPr lang="ko-KR" altLang="en-US" dirty="0"/>
              <a:t>카메라 프레임을 동영상파일로 저장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동영상 재생기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Potplayer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동영상 정보 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13215"/>
            <a:ext cx="6111458" cy="41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4.5.4 </a:t>
            </a:r>
            <a:r>
              <a:rPr lang="ko-KR" altLang="en-US" dirty="0" err="1"/>
              <a:t>동영상파일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동영상 파일 읽어 </a:t>
            </a:r>
            <a:r>
              <a:rPr lang="ko-KR" altLang="en-US" dirty="0" err="1" smtClean="0"/>
              <a:t>프레임별</a:t>
            </a:r>
            <a:r>
              <a:rPr lang="ko-KR" altLang="en-US" dirty="0" smtClean="0"/>
              <a:t> 영상처리 하기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4401"/>
            <a:ext cx="6338455" cy="1801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27736"/>
          <a:stretch/>
        </p:blipFill>
        <p:spPr>
          <a:xfrm>
            <a:off x="611560" y="3001516"/>
            <a:ext cx="6199909" cy="255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4.5.4 </a:t>
            </a:r>
            <a:r>
              <a:rPr lang="ko-KR" altLang="en-US" dirty="0" err="1"/>
              <a:t>동영상파일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83568" y="841276"/>
            <a:ext cx="6279497" cy="3525648"/>
            <a:chOff x="753754" y="1058416"/>
            <a:chExt cx="6907447" cy="38782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75941"/>
            <a:stretch/>
          </p:blipFill>
          <p:spPr>
            <a:xfrm>
              <a:off x="753754" y="1058416"/>
              <a:ext cx="6819900" cy="93498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1993404"/>
              <a:ext cx="6905625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13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4.5.4 </a:t>
            </a:r>
            <a:r>
              <a:rPr lang="ko-KR" altLang="en-US" dirty="0" err="1"/>
              <a:t>동영상파일</a:t>
            </a:r>
            <a:r>
              <a:rPr lang="ko-KR" altLang="en-US" dirty="0"/>
              <a:t>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7172" name="_x667641472" descr="EMB00003b703cb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04" y="1044894"/>
            <a:ext cx="3663032" cy="22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667642552" descr="EMB00003b703cb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044313"/>
            <a:ext cx="3663032" cy="224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_x667642696" descr="EMB00003b703cb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37906"/>
            <a:ext cx="3663032" cy="224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_x667641904" descr="EMB00003b703cb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66" y="3348569"/>
            <a:ext cx="3663032" cy="224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4036162" y="506818"/>
            <a:ext cx="1327926" cy="334458"/>
          </a:xfrm>
          <a:prstGeom prst="wedgeRoundRectCallout">
            <a:avLst>
              <a:gd name="adj1" fmla="val 74739"/>
              <a:gd name="adj2" fmla="val 20867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 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채널에 더하기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538" y="3553934"/>
            <a:ext cx="1327926" cy="405307"/>
          </a:xfrm>
          <a:prstGeom prst="wedgeRoundRectCallout">
            <a:avLst>
              <a:gd name="adj1" fmla="val 74739"/>
              <a:gd name="adj2" fmla="val 20867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채널에 더하기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830353" y="3752283"/>
            <a:ext cx="1327926" cy="303008"/>
          </a:xfrm>
          <a:prstGeom prst="wedgeRoundRectCallout">
            <a:avLst>
              <a:gd name="adj1" fmla="val -50646"/>
              <a:gd name="adj2" fmla="val 19066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채널에 더하기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3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WINDOW_AUTOSIZE </a:t>
            </a:r>
            <a:r>
              <a:rPr lang="en-US" altLang="ko-KR" sz="1800" dirty="0" smtClean="0"/>
              <a:t> vs. </a:t>
            </a:r>
            <a:r>
              <a:rPr lang="en-US" altLang="ko-KR" sz="1800" dirty="0"/>
              <a:t>WINDOW_NORMAL </a:t>
            </a:r>
            <a:endParaRPr lang="ko-KR" altLang="en-US" sz="1800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58" y="961737"/>
            <a:ext cx="5738615" cy="381000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3670" y="1705372"/>
            <a:ext cx="1533994" cy="461431"/>
          </a:xfrm>
          <a:prstGeom prst="wedgeRoundRectCallout">
            <a:avLst>
              <a:gd name="adj1" fmla="val 79030"/>
              <a:gd name="adj2" fmla="val 7320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np.ndarray.fill</a:t>
            </a:r>
            <a:r>
              <a:rPr lang="en-US" altLang="ko-KR" sz="1200" dirty="0" smtClean="0"/>
              <a:t>() </a:t>
            </a:r>
            <a:r>
              <a:rPr lang="ko-KR" altLang="en-US" sz="1200" dirty="0" smtClean="0"/>
              <a:t>함수로 </a:t>
            </a:r>
            <a:r>
              <a:rPr lang="ko-KR" altLang="en-US" sz="1200" dirty="0" err="1" smtClean="0"/>
              <a:t>원소값</a:t>
            </a:r>
            <a:r>
              <a:rPr lang="ko-KR" altLang="en-US" sz="1200" dirty="0" smtClean="0"/>
              <a:t> 지정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76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4.6 Matplotlib </a:t>
            </a:r>
            <a:r>
              <a:rPr lang="ko-KR" altLang="en-US" smtClean="0"/>
              <a:t>패키지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파이썬에서</a:t>
            </a:r>
            <a:r>
              <a:rPr lang="ko-KR" altLang="en-US" dirty="0" smtClean="0"/>
              <a:t> 데이터를 차트나 그래프로 그려주는 라이브러리</a:t>
            </a:r>
            <a:endParaRPr lang="en-US" altLang="ko-KR" dirty="0" smtClean="0"/>
          </a:p>
          <a:p>
            <a:r>
              <a:rPr lang="en-US" altLang="ko-KR" dirty="0" err="1" smtClean="0"/>
              <a:t>pyplot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 smtClean="0"/>
              <a:t>라이브러리의 하나의 모듈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매트랩의</a:t>
            </a:r>
            <a:r>
              <a:rPr lang="ko-KR" altLang="en-US" dirty="0" smtClean="0"/>
              <a:t> 수치해석 소프트웨어의 시각화 명령을 거의 그대로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명령어 집합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주피터 노트북이나 구글의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간단히 결과 확인할 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OpenCV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cv2.imshow() </a:t>
            </a:r>
            <a:r>
              <a:rPr lang="ko-KR" altLang="en-US" dirty="0" smtClean="0"/>
              <a:t>함수를 사용하지 않고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패키지를 사용하는 것이 편리</a:t>
            </a:r>
            <a:endParaRPr lang="en-US" altLang="ko-KR" dirty="0" smtClean="0"/>
          </a:p>
          <a:p>
            <a:r>
              <a:rPr lang="ko-KR" altLang="en-US" dirty="0" smtClean="0"/>
              <a:t>함수 설명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76884"/>
          <a:stretch/>
        </p:blipFill>
        <p:spPr>
          <a:xfrm>
            <a:off x="755575" y="3505572"/>
            <a:ext cx="6065221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1189"/>
          <a:stretch/>
        </p:blipFill>
        <p:spPr>
          <a:xfrm>
            <a:off x="439173" y="553244"/>
            <a:ext cx="5933027" cy="50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22353" y="704461"/>
            <a:ext cx="5928996" cy="4817335"/>
            <a:chOff x="522353" y="625252"/>
            <a:chExt cx="5928996" cy="4817335"/>
          </a:xfrm>
        </p:grpSpPr>
        <p:grpSp>
          <p:nvGrpSpPr>
            <p:cNvPr id="6" name="그룹 5"/>
            <p:cNvGrpSpPr/>
            <p:nvPr/>
          </p:nvGrpSpPr>
          <p:grpSpPr>
            <a:xfrm>
              <a:off x="539552" y="625252"/>
              <a:ext cx="5911797" cy="3460194"/>
              <a:chOff x="539552" y="625252"/>
              <a:chExt cx="7153275" cy="418683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/>
              <a:srcRect t="85387"/>
              <a:stretch/>
            </p:blipFill>
            <p:spPr>
              <a:xfrm>
                <a:off x="568277" y="625252"/>
                <a:ext cx="6848475" cy="654199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552" y="1249736"/>
                <a:ext cx="7153275" cy="3562350"/>
              </a:xfrm>
              <a:prstGeom prst="rect">
                <a:avLst/>
              </a:prstGeom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t="-2283" r="4217" b="76029"/>
            <a:stretch/>
          </p:blipFill>
          <p:spPr>
            <a:xfrm>
              <a:off x="522353" y="3937620"/>
              <a:ext cx="5921855" cy="1504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11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2620"/>
          <a:stretch/>
        </p:blipFill>
        <p:spPr>
          <a:xfrm>
            <a:off x="477641" y="553244"/>
            <a:ext cx="6182591" cy="44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6" y="387096"/>
            <a:ext cx="6110020" cy="524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2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23528" y="409228"/>
            <a:ext cx="6338455" cy="5385573"/>
            <a:chOff x="1094381" y="1714500"/>
            <a:chExt cx="6972300" cy="59241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1714500"/>
              <a:ext cx="6858000" cy="2286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381" y="3952455"/>
              <a:ext cx="6972300" cy="3686175"/>
            </a:xfrm>
            <a:prstGeom prst="rect">
              <a:avLst/>
            </a:prstGeom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6401313" y="3217540"/>
            <a:ext cx="906991" cy="334458"/>
          </a:xfrm>
          <a:prstGeom prst="wedgeRoundRectCallout">
            <a:avLst>
              <a:gd name="adj1" fmla="val -202131"/>
              <a:gd name="adj2" fmla="val -1575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번 윈도우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484434" y="4081636"/>
            <a:ext cx="1327926" cy="404694"/>
          </a:xfrm>
          <a:prstGeom prst="wedgeRoundRectCallout">
            <a:avLst>
              <a:gd name="adj1" fmla="val -150743"/>
              <a:gd name="adj2" fmla="val -351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번 윈도우 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서브플롯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ko-KR" alt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ㄱ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그림</a:t>
            </a:r>
            <a:r>
              <a:rPr lang="en-US" altLang="ko-KR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00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4" y="1493451"/>
            <a:ext cx="2377314" cy="36683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626" y="1493450"/>
            <a:ext cx="4738885" cy="366830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728563" y="734627"/>
            <a:ext cx="2587752" cy="304053"/>
          </a:xfrm>
          <a:prstGeom prst="wedgeRoundRectCallout">
            <a:avLst>
              <a:gd name="adj1" fmla="val -16417"/>
              <a:gd name="adj2" fmla="val 1964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서브플롯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1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창에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영상 표시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180290" y="680812"/>
            <a:ext cx="1944216" cy="592512"/>
          </a:xfrm>
          <a:prstGeom prst="wedgeRoundRectCallout">
            <a:avLst>
              <a:gd name="adj1" fmla="val -40284"/>
              <a:gd name="adj2" fmla="val 1841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색상 보색으로 나옴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BGR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순</a:t>
            </a:r>
            <a:endParaRPr lang="en-US" altLang="ko-K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altLang="ko-KR" sz="1200" dirty="0" err="1"/>
              <a:t>Matplotlib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RGB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순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smtClean="0"/>
              <a:t>서브 플롯을 </a:t>
            </a:r>
            <a:r>
              <a:rPr lang="ko-KR" altLang="en-US" dirty="0"/>
              <a:t>나타내는 다른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5292"/>
            <a:ext cx="6225886" cy="326447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043608" y="4629860"/>
            <a:ext cx="749579" cy="334458"/>
          </a:xfrm>
          <a:prstGeom prst="wedgeRoundRectCallout">
            <a:avLst>
              <a:gd name="adj1" fmla="val 27280"/>
              <a:gd name="adj2" fmla="val -19121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여백 제거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6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71742"/>
            <a:ext cx="5739332" cy="47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4.6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패키지 활용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40862"/>
            <a:ext cx="6260523" cy="46239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86" y="703871"/>
            <a:ext cx="3265864" cy="238108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2339752" y="3865612"/>
            <a:ext cx="749579" cy="334458"/>
          </a:xfrm>
          <a:prstGeom prst="wedgeRoundRectCallout">
            <a:avLst>
              <a:gd name="adj1" fmla="val -41907"/>
              <a:gd name="adj2" fmla="val -8104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선두께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547714" y="2685610"/>
            <a:ext cx="749579" cy="334458"/>
          </a:xfrm>
          <a:prstGeom prst="wedgeRoundRectCallout">
            <a:avLst>
              <a:gd name="adj1" fmla="val -149330"/>
              <a:gd name="adj2" fmla="val 9850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 fontAlgn="base"/>
            <a:r>
              <a:rPr lang="ko-KR" alt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선 스타일</a:t>
            </a:r>
            <a:endParaRPr lang="en-US" altLang="ko-K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01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윈도우 제어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37093" y="1453599"/>
            <a:ext cx="57499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81109" y="1466460"/>
            <a:ext cx="24" cy="279972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-36512" y="2718768"/>
            <a:ext cx="4651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300 </a:t>
            </a:r>
            <a:endParaRPr lang="ko-KR" altLang="en-US" sz="11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817574" y="571239"/>
            <a:ext cx="0" cy="83509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37312" y="764704"/>
            <a:ext cx="3780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416177" y="548680"/>
            <a:ext cx="4651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400 </a:t>
            </a:r>
            <a:endParaRPr lang="ko-KR" altLang="en-US" sz="11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4663182" y="692752"/>
            <a:ext cx="0" cy="756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27365" y="4320279"/>
            <a:ext cx="57499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718663" y="1365634"/>
            <a:ext cx="0" cy="7200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18095" y="3349987"/>
            <a:ext cx="29506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821493" y="4221088"/>
            <a:ext cx="43200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941" y="1471317"/>
            <a:ext cx="24" cy="182708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56906" y="2443067"/>
            <a:ext cx="4651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200 </a:t>
            </a:r>
            <a:endParaRPr lang="ko-KR" altLang="en-US" sz="11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3707904" y="831987"/>
            <a:ext cx="0" cy="31249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37312" y="989112"/>
            <a:ext cx="282366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922131" y="764704"/>
            <a:ext cx="4651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300 </a:t>
            </a:r>
            <a:endParaRPr lang="ko-KR" altLang="en-US" sz="11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47894"/>
            <a:ext cx="3848100" cy="31813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147894"/>
            <a:ext cx="3848100" cy="3181350"/>
          </a:xfrm>
          <a:prstGeom prst="rect">
            <a:avLst/>
          </a:prstGeom>
        </p:spPr>
      </p:pic>
      <p:sp>
        <p:nvSpPr>
          <p:cNvPr id="22" name="모서리가 둥근 사각형 설명선 21"/>
          <p:cNvSpPr/>
          <p:nvPr/>
        </p:nvSpPr>
        <p:spPr>
          <a:xfrm>
            <a:off x="1203700" y="4513684"/>
            <a:ext cx="1856132" cy="558331"/>
          </a:xfrm>
          <a:prstGeom prst="wedgeRoundRectCallout">
            <a:avLst>
              <a:gd name="adj1" fmla="val 39403"/>
              <a:gd name="adj2" fmla="val -16818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행렬 크기 변경없이 윈도우 크기 변경</a:t>
            </a:r>
            <a:endParaRPr lang="ko-KR" altLang="en-US" sz="12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4716016" y="4611070"/>
            <a:ext cx="3617076" cy="507574"/>
          </a:xfrm>
          <a:prstGeom prst="wedgeRoundRectCallout">
            <a:avLst>
              <a:gd name="adj1" fmla="val -6480"/>
              <a:gd name="adj2" fmla="val -15978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행렬 크기 변경되어 보여지며 윈도우 크기 변경</a:t>
            </a:r>
            <a:r>
              <a:rPr lang="en-US" altLang="ko-KR" sz="1200" dirty="0" smtClean="0"/>
              <a:t>,</a:t>
            </a:r>
          </a:p>
          <a:p>
            <a:pPr algn="ctr"/>
            <a:r>
              <a:rPr lang="ko-KR" altLang="en-US" sz="1200" dirty="0" smtClean="0"/>
              <a:t>실제 행렬이 변경되는 것은 아님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44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단원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콜백</a:t>
            </a:r>
            <a:r>
              <a:rPr lang="ko-KR" altLang="en-US" dirty="0"/>
              <a:t> 함수는 개발자가 함수를 직접 호출하는 것이 아니라</a:t>
            </a:r>
            <a:r>
              <a:rPr lang="en-US" altLang="ko-KR" dirty="0"/>
              <a:t>, </a:t>
            </a:r>
            <a:r>
              <a:rPr lang="ko-KR" altLang="en-US" dirty="0"/>
              <a:t>어떤 이벤트가 </a:t>
            </a:r>
            <a:r>
              <a:rPr lang="ko-KR" altLang="en-US" dirty="0" smtClean="0"/>
              <a:t>발생하거나 </a:t>
            </a:r>
            <a:r>
              <a:rPr lang="ko-KR" altLang="en-US" dirty="0"/>
              <a:t>특정 시점에 도달했을 때</a:t>
            </a:r>
            <a:r>
              <a:rPr lang="en-US" altLang="ko-KR" dirty="0"/>
              <a:t>, </a:t>
            </a:r>
            <a:r>
              <a:rPr lang="ko-KR" altLang="en-US" dirty="0"/>
              <a:t>시스템에서 개발자가 등록한 함수를 호출하는 방식이다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OpenCV</a:t>
            </a:r>
            <a:r>
              <a:rPr lang="ko-KR" altLang="en-US" dirty="0"/>
              <a:t>의 </a:t>
            </a:r>
            <a:r>
              <a:rPr lang="en-US" altLang="ko-KR" dirty="0" smtClean="0"/>
              <a:t>cv2.setMouseCallback</a:t>
            </a:r>
            <a:r>
              <a:rPr lang="en-US" altLang="ko-KR" dirty="0"/>
              <a:t>() </a:t>
            </a:r>
            <a:r>
              <a:rPr lang="ko-KR" altLang="en-US" dirty="0"/>
              <a:t>함수와 </a:t>
            </a:r>
            <a:r>
              <a:rPr lang="en-US" altLang="ko-KR" dirty="0"/>
              <a:t>cv2.createTrackbar() </a:t>
            </a:r>
            <a:r>
              <a:rPr lang="ko-KR" altLang="en-US" dirty="0"/>
              <a:t>함수를 </a:t>
            </a:r>
            <a:r>
              <a:rPr lang="ko-KR" altLang="en-US" dirty="0" smtClean="0"/>
              <a:t>사용해서 마우스와 </a:t>
            </a:r>
            <a:r>
              <a:rPr lang="ko-KR" altLang="en-US" dirty="0" err="1" smtClean="0"/>
              <a:t>트렉바</a:t>
            </a:r>
            <a:r>
              <a:rPr lang="ko-KR" altLang="en-US" dirty="0" smtClean="0"/>
              <a:t> </a:t>
            </a:r>
            <a:r>
              <a:rPr lang="ko-KR" altLang="en-US" dirty="0"/>
              <a:t>이벤트를 처리하는 </a:t>
            </a:r>
            <a:r>
              <a:rPr lang="ko-KR" altLang="en-US" dirty="0" err="1"/>
              <a:t>콜백</a:t>
            </a:r>
            <a:r>
              <a:rPr lang="ko-KR" altLang="en-US" dirty="0"/>
              <a:t> 함수를 등록할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OpenCV</a:t>
            </a:r>
            <a:r>
              <a:rPr lang="ko-KR" altLang="en-US" dirty="0"/>
              <a:t>에서 윈도우의 이름을 지정하는 함수는 </a:t>
            </a:r>
            <a:r>
              <a:rPr lang="en-US" altLang="ko-KR" dirty="0"/>
              <a:t>cv2.namedWindow()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en-US" altLang="ko-KR" dirty="0" smtClean="0"/>
              <a:t>cv2.imshow</a:t>
            </a:r>
            <a:r>
              <a:rPr lang="en-US" altLang="ko-KR" dirty="0"/>
              <a:t>() </a:t>
            </a:r>
            <a:r>
              <a:rPr lang="ko-KR" altLang="en-US" dirty="0"/>
              <a:t>함수로 지정된 윈도우에 행렬을 영상으로 표시할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en-US" altLang="ko-KR" dirty="0"/>
              <a:t>3. cv2.waitKey() </a:t>
            </a:r>
            <a:r>
              <a:rPr lang="ko-KR" altLang="en-US" dirty="0"/>
              <a:t>함수와 </a:t>
            </a:r>
            <a:r>
              <a:rPr lang="en-US" altLang="ko-KR" dirty="0"/>
              <a:t>cv2.waitKeyEx() </a:t>
            </a:r>
            <a:r>
              <a:rPr lang="ko-KR" altLang="en-US" dirty="0"/>
              <a:t>함수는 지정된 대기 </a:t>
            </a:r>
            <a:r>
              <a:rPr lang="ko-KR" altLang="en-US" dirty="0" smtClean="0"/>
              <a:t>시간 동안 </a:t>
            </a:r>
            <a:r>
              <a:rPr lang="ko-KR" altLang="en-US" dirty="0"/>
              <a:t>키보드 키를 </a:t>
            </a:r>
            <a:r>
              <a:rPr lang="ko-KR" altLang="en-US" dirty="0" smtClean="0"/>
              <a:t>입력 </a:t>
            </a:r>
            <a:r>
              <a:rPr lang="ko-KR" altLang="en-US" dirty="0"/>
              <a:t>받을 수 있는 함수로서</a:t>
            </a:r>
            <a:r>
              <a:rPr lang="en-US" altLang="ko-KR" dirty="0"/>
              <a:t>, </a:t>
            </a:r>
            <a:r>
              <a:rPr lang="ko-KR" altLang="en-US" dirty="0"/>
              <a:t>키 이벤트를 처리하거나 윈도우 창을 바로 닫지 않고 </a:t>
            </a:r>
            <a:r>
              <a:rPr lang="ko-KR" altLang="en-US" dirty="0" smtClean="0"/>
              <a:t>대기시킬 때 </a:t>
            </a:r>
            <a:r>
              <a:rPr lang="ko-KR" altLang="en-US" dirty="0"/>
              <a:t>사용된다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dirty="0" err="1"/>
              <a:t>OpenCV</a:t>
            </a:r>
            <a:r>
              <a:rPr lang="ko-KR" altLang="en-US" dirty="0"/>
              <a:t>는 선과 사각형을 그려주는 </a:t>
            </a:r>
            <a:r>
              <a:rPr lang="en-US" altLang="ko-KR" dirty="0"/>
              <a:t>cv2.line() </a:t>
            </a:r>
            <a:r>
              <a:rPr lang="ko-KR" altLang="en-US" dirty="0"/>
              <a:t>함수와 </a:t>
            </a:r>
            <a:r>
              <a:rPr lang="en-US" altLang="ko-KR" dirty="0"/>
              <a:t>cv2.rectangle() </a:t>
            </a:r>
            <a:r>
              <a:rPr lang="ko-KR" altLang="en-US" dirty="0"/>
              <a:t>함수를 </a:t>
            </a:r>
            <a:r>
              <a:rPr lang="ko-KR" altLang="en-US" dirty="0" smtClean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원과 타원을 그려주는 </a:t>
            </a:r>
            <a:r>
              <a:rPr lang="en-US" altLang="ko-KR" dirty="0"/>
              <a:t>cv2.circle() </a:t>
            </a:r>
            <a:r>
              <a:rPr lang="ko-KR" altLang="en-US" dirty="0"/>
              <a:t>함수와 </a:t>
            </a:r>
            <a:r>
              <a:rPr lang="en-US" altLang="ko-KR" dirty="0"/>
              <a:t>cv2.ellipse() </a:t>
            </a:r>
            <a:r>
              <a:rPr lang="ko-KR" altLang="en-US" dirty="0"/>
              <a:t>함수도 제공한다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타원 및 호를 그려주는 </a:t>
            </a:r>
            <a:r>
              <a:rPr lang="en-US" altLang="ko-KR" dirty="0"/>
              <a:t>cv2.ellipse() </a:t>
            </a:r>
            <a:r>
              <a:rPr lang="ko-KR" altLang="en-US" dirty="0"/>
              <a:t>함수의 인수는 대상 행렬</a:t>
            </a:r>
            <a:r>
              <a:rPr lang="en-US" altLang="ko-KR" dirty="0"/>
              <a:t>, </a:t>
            </a:r>
            <a:r>
              <a:rPr lang="ko-KR" altLang="en-US" dirty="0"/>
              <a:t>중심점</a:t>
            </a:r>
            <a:r>
              <a:rPr lang="en-US" altLang="ko-KR" dirty="0"/>
              <a:t>, </a:t>
            </a:r>
            <a:r>
              <a:rPr lang="ko-KR" altLang="en-US" dirty="0"/>
              <a:t>타원 크기</a:t>
            </a:r>
            <a:r>
              <a:rPr lang="en-US" altLang="ko-KR" dirty="0"/>
              <a:t>, </a:t>
            </a:r>
            <a:r>
              <a:rPr lang="ko-KR" altLang="en-US" dirty="0" smtClean="0"/>
              <a:t>타원 각도</a:t>
            </a:r>
            <a:r>
              <a:rPr lang="en-US" altLang="ko-KR" dirty="0"/>
              <a:t>, </a:t>
            </a:r>
            <a:r>
              <a:rPr lang="ko-KR" altLang="en-US" dirty="0"/>
              <a:t>호 시작 각도</a:t>
            </a:r>
            <a:r>
              <a:rPr lang="en-US" altLang="ko-KR" dirty="0"/>
              <a:t>, </a:t>
            </a:r>
            <a:r>
              <a:rPr lang="ko-KR" altLang="en-US" dirty="0"/>
              <a:t>호 종료 각도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 등이 있다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r>
              <a:rPr lang="en-US" altLang="ko-KR" dirty="0"/>
              <a:t>6. </a:t>
            </a:r>
            <a:r>
              <a:rPr lang="ko-KR" altLang="en-US" dirty="0" err="1"/>
              <a:t>영상파일을</a:t>
            </a:r>
            <a:r>
              <a:rPr lang="ko-KR" altLang="en-US" dirty="0"/>
              <a:t> 읽어서 영상 데이터인 행렬로 반환해주는 함수는 </a:t>
            </a:r>
            <a:r>
              <a:rPr lang="en-US" altLang="ko-KR" dirty="0"/>
              <a:t>cv2.imread() </a:t>
            </a:r>
            <a:r>
              <a:rPr lang="ko-KR" altLang="en-US" dirty="0"/>
              <a:t>함수이다</a:t>
            </a:r>
            <a:r>
              <a:rPr lang="en-US" altLang="ko-KR" dirty="0"/>
              <a:t>. </a:t>
            </a:r>
            <a:r>
              <a:rPr lang="ko-KR" altLang="en-US" dirty="0"/>
              <a:t>이때 반환 시의 컬러 타입을 결정하는 </a:t>
            </a:r>
            <a:r>
              <a:rPr lang="en-US" altLang="ko-KR" dirty="0"/>
              <a:t>flag </a:t>
            </a:r>
            <a:r>
              <a:rPr lang="ko-KR" altLang="en-US" dirty="0"/>
              <a:t>인수를 활용해서 명암도 영상</a:t>
            </a:r>
            <a:r>
              <a:rPr lang="en-US" altLang="ko-KR" dirty="0"/>
              <a:t>, </a:t>
            </a:r>
            <a:r>
              <a:rPr lang="ko-KR" altLang="en-US" dirty="0"/>
              <a:t>컬러 영상</a:t>
            </a:r>
            <a:r>
              <a:rPr lang="en-US" altLang="ko-KR" dirty="0"/>
              <a:t>, 16</a:t>
            </a:r>
            <a:r>
              <a:rPr lang="ko-KR" altLang="en-US" dirty="0"/>
              <a:t>비 트</a:t>
            </a:r>
            <a:r>
              <a:rPr lang="en-US" altLang="ko-KR" dirty="0"/>
              <a:t>/32</a:t>
            </a:r>
            <a:r>
              <a:rPr lang="ko-KR" altLang="en-US" dirty="0"/>
              <a:t>비트 영상으로 읽을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159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단원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7</a:t>
            </a:r>
            <a:r>
              <a:rPr lang="en-US" altLang="ko-KR" dirty="0"/>
              <a:t>. </a:t>
            </a:r>
            <a:r>
              <a:rPr lang="ko-KR" altLang="en-US" dirty="0"/>
              <a:t>행렬을 </a:t>
            </a:r>
            <a:r>
              <a:rPr lang="ko-KR" altLang="en-US" dirty="0" err="1"/>
              <a:t>영상파일로</a:t>
            </a:r>
            <a:r>
              <a:rPr lang="ko-KR" altLang="en-US" dirty="0"/>
              <a:t> 저장하기 위해서는 </a:t>
            </a:r>
            <a:r>
              <a:rPr lang="en-US" altLang="ko-KR" dirty="0"/>
              <a:t>cv2.imwrite() </a:t>
            </a:r>
            <a:r>
              <a:rPr lang="ko-KR" altLang="en-US" dirty="0"/>
              <a:t>함수를 이용한다</a:t>
            </a:r>
            <a:r>
              <a:rPr lang="en-US" altLang="ko-KR" dirty="0"/>
              <a:t>. </a:t>
            </a:r>
            <a:r>
              <a:rPr lang="ko-KR" altLang="en-US" dirty="0" err="1"/>
              <a:t>확장자로</a:t>
            </a:r>
            <a:r>
              <a:rPr lang="ko-KR" altLang="en-US" dirty="0"/>
              <a:t> </a:t>
            </a:r>
            <a:r>
              <a:rPr lang="ko-KR" altLang="en-US" dirty="0" smtClean="0"/>
              <a:t>저장할 파일의 </a:t>
            </a:r>
            <a:r>
              <a:rPr lang="ko-KR" altLang="en-US" dirty="0"/>
              <a:t>포맷을 결정하며</a:t>
            </a:r>
            <a:r>
              <a:rPr lang="en-US" altLang="ko-KR" dirty="0"/>
              <a:t>, </a:t>
            </a:r>
            <a:r>
              <a:rPr lang="ko-KR" altLang="en-US" dirty="0"/>
              <a:t>추가 인수인 </a:t>
            </a:r>
            <a:r>
              <a:rPr lang="en-US" altLang="ko-KR" dirty="0" err="1"/>
              <a:t>params</a:t>
            </a:r>
            <a:r>
              <a:rPr lang="ko-KR" altLang="en-US" dirty="0"/>
              <a:t>로 압축을 통한 화질을 지정할 수 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r>
              <a:rPr lang="en-US" altLang="ko-KR" dirty="0" smtClean="0"/>
              <a:t>8</a:t>
            </a:r>
            <a:r>
              <a:rPr lang="en-US" altLang="ko-KR" dirty="0"/>
              <a:t>. </a:t>
            </a:r>
            <a:r>
              <a:rPr lang="en-US" altLang="ko-KR" dirty="0" err="1"/>
              <a:t>OpenC</a:t>
            </a:r>
            <a:r>
              <a:rPr lang="en-US" altLang="ko-KR" dirty="0"/>
              <a:t> V</a:t>
            </a:r>
            <a:r>
              <a:rPr lang="ko-KR" altLang="en-US" dirty="0"/>
              <a:t>는 동영상파일이나 </a:t>
            </a:r>
            <a:r>
              <a:rPr lang="en-US" altLang="ko-KR" dirty="0"/>
              <a:t>PC </a:t>
            </a:r>
            <a:r>
              <a:rPr lang="ko-KR" altLang="en-US" dirty="0"/>
              <a:t>카메라의 프레임 영상을 처리할 수 있는 </a:t>
            </a:r>
            <a:r>
              <a:rPr lang="en-US" altLang="ko-KR" dirty="0" smtClean="0"/>
              <a:t>cv2.VideoCapture </a:t>
            </a:r>
            <a:r>
              <a:rPr lang="ko-KR" altLang="en-US" dirty="0"/>
              <a:t>클래스를 제공한다</a:t>
            </a:r>
            <a:r>
              <a:rPr lang="en-US" altLang="ko-KR" dirty="0"/>
              <a:t>. cv2.VideoCapture.open() </a:t>
            </a:r>
            <a:r>
              <a:rPr lang="ko-KR" altLang="en-US" dirty="0"/>
              <a:t>메서드로 </a:t>
            </a:r>
            <a:r>
              <a:rPr lang="ko-KR" altLang="en-US" dirty="0" err="1" smtClean="0"/>
              <a:t>동영상파일을</a:t>
            </a:r>
            <a:r>
              <a:rPr lang="ko-KR" altLang="en-US" dirty="0" err="1"/>
              <a:t>개방한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en-US" altLang="ko-KR" dirty="0" smtClean="0"/>
              <a:t>cv2.VideoCapture.read</a:t>
            </a:r>
            <a:r>
              <a:rPr lang="en-US" altLang="ko-KR" dirty="0"/>
              <a:t>() </a:t>
            </a:r>
            <a:r>
              <a:rPr lang="ko-KR" altLang="en-US" dirty="0"/>
              <a:t>메서드로 동영상 시퀀스에서 하나의 프레임을 </a:t>
            </a:r>
            <a:r>
              <a:rPr lang="ko-KR" altLang="en-US" dirty="0" smtClean="0"/>
              <a:t>행렬로 </a:t>
            </a:r>
            <a:r>
              <a:rPr lang="ko-KR" altLang="en-US" dirty="0"/>
              <a:t>가져온다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cv2.VideoCapture.get() </a:t>
            </a:r>
            <a:r>
              <a:rPr lang="ko-KR" altLang="en-US" dirty="0"/>
              <a:t>메서드와 </a:t>
            </a:r>
            <a:r>
              <a:rPr lang="en-US" altLang="ko-KR" dirty="0"/>
              <a:t>cv2.VideoCapture.set() </a:t>
            </a:r>
            <a:r>
              <a:rPr lang="ko-KR" altLang="en-US" dirty="0" smtClean="0"/>
              <a:t>메서드로 </a:t>
            </a:r>
            <a:r>
              <a:rPr lang="ko-KR" altLang="en-US" dirty="0"/>
              <a:t>카메라의 속성 정보를 확인하고</a:t>
            </a:r>
            <a:r>
              <a:rPr lang="en-US" altLang="ko-KR" dirty="0"/>
              <a:t>, </a:t>
            </a:r>
            <a:r>
              <a:rPr lang="ko-KR" altLang="en-US" dirty="0"/>
              <a:t>변경할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en-US" altLang="ko-KR" dirty="0"/>
              <a:t>9. </a:t>
            </a:r>
            <a:r>
              <a:rPr lang="ko-KR" altLang="en-US" dirty="0"/>
              <a:t>연속적인 행렬 데이터를 동영상파일로 저장할 수 있는 </a:t>
            </a:r>
            <a:r>
              <a:rPr lang="en-US" altLang="ko-KR" dirty="0"/>
              <a:t>cv2.VideoWriter </a:t>
            </a:r>
            <a:r>
              <a:rPr lang="ko-KR" altLang="en-US" dirty="0"/>
              <a:t>클래스를 </a:t>
            </a:r>
            <a:r>
              <a:rPr lang="ko-KR" altLang="en-US" dirty="0" smtClean="0"/>
              <a:t>제공한다</a:t>
            </a:r>
            <a:r>
              <a:rPr lang="en-US" altLang="ko-KR" dirty="0"/>
              <a:t>. cv2.VideoWriter.open() </a:t>
            </a:r>
            <a:r>
              <a:rPr lang="ko-KR" altLang="en-US" dirty="0"/>
              <a:t>메서드로 저장할 동영상파일을 개방한 후</a:t>
            </a:r>
            <a:r>
              <a:rPr lang="en-US" altLang="ko-KR" dirty="0"/>
              <a:t>, </a:t>
            </a:r>
            <a:r>
              <a:rPr lang="en-US" altLang="ko-KR" dirty="0" smtClean="0"/>
              <a:t>cv2.VideoWriter</a:t>
            </a:r>
            <a:r>
              <a:rPr lang="en-US" altLang="ko-KR" dirty="0"/>
              <a:t>().write() </a:t>
            </a:r>
            <a:r>
              <a:rPr lang="ko-KR" altLang="en-US" dirty="0"/>
              <a:t>메서드로 연속적인 행렬을 저장한다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 smtClean="0"/>
              <a:t>cv2.VideoWriter_fourcc</a:t>
            </a:r>
            <a:r>
              <a:rPr lang="en-US" altLang="ko-KR" dirty="0"/>
              <a:t>() </a:t>
            </a:r>
            <a:r>
              <a:rPr lang="ko-KR" altLang="en-US" dirty="0"/>
              <a:t>함수로 동영상 압축 </a:t>
            </a:r>
            <a:r>
              <a:rPr lang="ko-KR" altLang="en-US" dirty="0" err="1"/>
              <a:t>코덱을</a:t>
            </a:r>
            <a:r>
              <a:rPr lang="ko-KR" altLang="en-US" dirty="0"/>
              <a:t> 지정할 수 있다</a:t>
            </a:r>
            <a:r>
              <a:rPr lang="en-US" altLang="ko-KR" dirty="0" smtClean="0"/>
              <a:t>.</a:t>
            </a:r>
          </a:p>
          <a:p>
            <a:pPr lvl="4"/>
            <a:endParaRPr lang="en-US" altLang="ko-KR" dirty="0"/>
          </a:p>
          <a:p>
            <a:r>
              <a:rPr lang="en-US" altLang="ko-KR" dirty="0"/>
              <a:t>10.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라이브러리의 </a:t>
            </a:r>
            <a:r>
              <a:rPr lang="en-US" altLang="ko-KR" dirty="0" err="1"/>
              <a:t>pyplot</a:t>
            </a:r>
            <a:r>
              <a:rPr lang="en-US" altLang="ko-KR" dirty="0"/>
              <a:t> </a:t>
            </a:r>
            <a:r>
              <a:rPr lang="ko-KR" altLang="en-US" dirty="0"/>
              <a:t>모듈은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객체의 데이터를 쉽게 시각화할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모듈 내에 </a:t>
            </a:r>
            <a:r>
              <a:rPr lang="en-US" altLang="ko-KR" dirty="0" err="1"/>
              <a:t>imshow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2</a:t>
            </a:r>
            <a:r>
              <a:rPr lang="ko-KR" altLang="en-US" dirty="0"/>
              <a:t>차원 데이터를 영상으로 표시하며</a:t>
            </a:r>
            <a:r>
              <a:rPr lang="en-US" altLang="ko-KR" dirty="0"/>
              <a:t>, plot()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 smtClean="0"/>
              <a:t>차원 </a:t>
            </a:r>
            <a:r>
              <a:rPr lang="ko-KR" altLang="en-US" dirty="0"/>
              <a:t>데이터를 그래프로 표시해 준다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subplot() </a:t>
            </a:r>
            <a:r>
              <a:rPr lang="ko-KR" altLang="en-US" dirty="0"/>
              <a:t>함수와 </a:t>
            </a:r>
            <a:r>
              <a:rPr lang="en-US" altLang="ko-KR" dirty="0"/>
              <a:t>subplots() </a:t>
            </a:r>
            <a:r>
              <a:rPr lang="ko-KR" altLang="en-US" dirty="0"/>
              <a:t>함수를 </a:t>
            </a:r>
            <a:r>
              <a:rPr lang="ko-KR" altLang="en-US" dirty="0" smtClean="0"/>
              <a:t>사용해서 여러 </a:t>
            </a:r>
            <a:r>
              <a:rPr lang="ko-KR" altLang="en-US" dirty="0"/>
              <a:t>개의 서브 플롯을 하나의 그림 객체에 나타낼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42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4.2 </a:t>
            </a:r>
            <a:r>
              <a:rPr lang="ko-KR" altLang="en-US" smtClean="0"/>
              <a:t>이벤트 처리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프로그램에 의해 감지되고 처리될 수 있는 동작이나 사건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키보드의 키를 누르는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마우스를 움직인다거나 마우스 버튼을 누르는 것</a:t>
            </a:r>
          </a:p>
          <a:p>
            <a:pPr lvl="2"/>
            <a:r>
              <a:rPr lang="ko-KR" altLang="en-US" dirty="0" smtClean="0"/>
              <a:t>깊이 들어가면 타이머</a:t>
            </a:r>
            <a:r>
              <a:rPr lang="en-US" altLang="ko-KR" dirty="0" smtClean="0"/>
              <a:t>(timer)</a:t>
            </a:r>
            <a:r>
              <a:rPr lang="ko-KR" altLang="en-US" dirty="0" smtClean="0"/>
              <a:t>와 같은 하드웨어 장치가 발생시키는 이벤트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자체적으로 정의하는 이벤트</a:t>
            </a:r>
            <a:endParaRPr lang="en-US" altLang="ko-KR" dirty="0" smtClean="0"/>
          </a:p>
          <a:p>
            <a:r>
              <a:rPr lang="ko-KR" altLang="en-US" dirty="0" smtClean="0"/>
              <a:t>일반적으로 이벤트를 처리하기 위해 </a:t>
            </a:r>
            <a:r>
              <a:rPr lang="ko-KR" altLang="en-US" dirty="0" err="1" smtClean="0"/>
              <a:t>콜백</a:t>
            </a:r>
            <a:r>
              <a:rPr lang="en-US" altLang="ko-KR" dirty="0" smtClean="0"/>
              <a:t>(callback) </a:t>
            </a:r>
            <a:r>
              <a:rPr lang="ko-KR" altLang="en-US" dirty="0" smtClean="0"/>
              <a:t>함수 사용</a:t>
            </a:r>
            <a:endParaRPr lang="en-US" altLang="ko-KR" dirty="0" smtClean="0"/>
          </a:p>
          <a:p>
            <a:r>
              <a:rPr lang="ko-KR" altLang="en-US" dirty="0" err="1" smtClean="0"/>
              <a:t>콜백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시스템 함수를 직접 호출하는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이벤트가 발생하거나 특정 시점에 도달했을 때 시스템이 개발자가 등록한 함수 호출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/>
              <a:t>OpenCV</a:t>
            </a:r>
            <a:r>
              <a:rPr lang="ko-KR" altLang="en-US" dirty="0"/>
              <a:t>에서도 기본적인 이벤트 처리 </a:t>
            </a:r>
            <a:r>
              <a:rPr lang="ko-KR" altLang="en-US" dirty="0" smtClean="0"/>
              <a:t>함수 지원</a:t>
            </a:r>
            <a:endParaRPr lang="en-US" altLang="ko-KR" dirty="0" smtClean="0"/>
          </a:p>
          <a:p>
            <a:pPr lvl="1"/>
            <a:r>
              <a:rPr lang="ko-KR" altLang="en-US" sz="1633" dirty="0"/>
              <a:t>키보드 이벤트</a:t>
            </a:r>
            <a:r>
              <a:rPr lang="en-US" altLang="ko-KR" sz="1633" dirty="0"/>
              <a:t>, </a:t>
            </a:r>
            <a:r>
              <a:rPr lang="ko-KR" altLang="en-US" sz="1633" dirty="0" smtClean="0"/>
              <a:t>마우스 </a:t>
            </a:r>
            <a:r>
              <a:rPr lang="ko-KR" altLang="en-US" sz="1633" dirty="0"/>
              <a:t>이벤트</a:t>
            </a:r>
            <a:r>
              <a:rPr lang="en-US" altLang="ko-KR" sz="1633" dirty="0"/>
              <a:t>, </a:t>
            </a:r>
            <a:r>
              <a:rPr lang="ko-KR" altLang="en-US" sz="1633" dirty="0" err="1"/>
              <a:t>트랙바</a:t>
            </a:r>
            <a:r>
              <a:rPr lang="en-US" altLang="ko-KR" sz="1633" dirty="0"/>
              <a:t>(</a:t>
            </a:r>
            <a:r>
              <a:rPr lang="en-US" altLang="ko-KR" sz="1633" dirty="0" err="1"/>
              <a:t>trackbar</a:t>
            </a:r>
            <a:r>
              <a:rPr lang="en-US" altLang="ko-KR" sz="1633" dirty="0"/>
              <a:t>) </a:t>
            </a:r>
            <a:r>
              <a:rPr lang="ko-KR" altLang="en-US" sz="1633" dirty="0"/>
              <a:t>이벤트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6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3804</TotalTime>
  <Words>1579</Words>
  <Application>Microsoft Office PowerPoint</Application>
  <PresentationFormat>화면 슬라이드 쇼(16:10)</PresentationFormat>
  <Paragraphs>343</Paragraphs>
  <Slides>81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1" baseType="lpstr">
      <vt:lpstr>HY중고딕</vt:lpstr>
      <vt:lpstr>맑은 고딕</vt:lpstr>
      <vt:lpstr>휴먼엑스포</vt:lpstr>
      <vt:lpstr>Arial</vt:lpstr>
      <vt:lpstr>Cambria Math</vt:lpstr>
      <vt:lpstr>times</vt:lpstr>
      <vt:lpstr>Times New Roman</vt:lpstr>
      <vt:lpstr>Tw Cen MT</vt:lpstr>
      <vt:lpstr>Wingdings</vt:lpstr>
      <vt:lpstr>물방울</vt:lpstr>
      <vt:lpstr>CHAPTER 04 OpenCV 인터페이스 기초 / 사용자 인터페이스 및 I/O 처리</vt:lpstr>
      <vt:lpstr>contents</vt:lpstr>
      <vt:lpstr>4.1 윈도우 제어</vt:lpstr>
      <vt:lpstr>4.1 윈도우 제어</vt:lpstr>
      <vt:lpstr>4.1 윈도우 제어</vt:lpstr>
      <vt:lpstr>4.1 윈도우 제어</vt:lpstr>
      <vt:lpstr>4.1 윈도우 제어</vt:lpstr>
      <vt:lpstr>4.1 윈도우 제어</vt:lpstr>
      <vt:lpstr>4.2 이벤트 처리 함수</vt:lpstr>
      <vt:lpstr>4.2.1 키보드 이벤트 제어</vt:lpstr>
      <vt:lpstr>4.2.1 키보드 이벤트 제어</vt:lpstr>
      <vt:lpstr>4.2.1 키보드 이벤트 제어</vt:lpstr>
      <vt:lpstr>4.2.2 마우스 이벤트 제어</vt:lpstr>
      <vt:lpstr>4.2.2 마우스 이벤트 제어</vt:lpstr>
      <vt:lpstr>4.2.2 마우스 이벤트 제어</vt:lpstr>
      <vt:lpstr>4.2.3 트랙바 이벤트 제어</vt:lpstr>
      <vt:lpstr>4.2.3 트랙바 이벤트 제어</vt:lpstr>
      <vt:lpstr>4.2.3 트랙바 이벤트 제어</vt:lpstr>
      <vt:lpstr>4.2.3 트랙바 이벤트 제어</vt:lpstr>
      <vt:lpstr>4.2.3 트랙바 이벤트 제어</vt:lpstr>
      <vt:lpstr>4.2.3 트랙바 이벤트 제어</vt:lpstr>
      <vt:lpstr>4.3 그리기 함수</vt:lpstr>
      <vt:lpstr>4.3.1 직선 및 사각형 그리기</vt:lpstr>
      <vt:lpstr>4.3.1 직선 및 사각형 그리기</vt:lpstr>
      <vt:lpstr>4.3.2 글자 쓰기</vt:lpstr>
      <vt:lpstr>4.3.2 글자 쓰기</vt:lpstr>
      <vt:lpstr>4.3.2 글자 쓰기</vt:lpstr>
      <vt:lpstr>4.3.2 글자 쓰기</vt:lpstr>
      <vt:lpstr>4.3.3 원 그리기</vt:lpstr>
      <vt:lpstr>4.3.3 원 그리기</vt:lpstr>
      <vt:lpstr>4.3.3 원 그리기</vt:lpstr>
      <vt:lpstr>4.3.4 타원 그리기</vt:lpstr>
      <vt:lpstr>4.3.4 타원 그리기</vt:lpstr>
      <vt:lpstr>4.3.4 타원 그리기</vt:lpstr>
      <vt:lpstr>4.3.4 타원 그리기</vt:lpstr>
      <vt:lpstr>심화 예제</vt:lpstr>
      <vt:lpstr>심화 예제</vt:lpstr>
      <vt:lpstr>4.4 영상파일 처리</vt:lpstr>
      <vt:lpstr>4.4 영상파일 처리</vt:lpstr>
      <vt:lpstr>4.4.1 영상파일 읽기</vt:lpstr>
      <vt:lpstr>4.4.1 영상파일 읽기</vt:lpstr>
      <vt:lpstr>모듈 임포트 하기</vt:lpstr>
      <vt:lpstr>4.4.1 영상파일 읽기</vt:lpstr>
      <vt:lpstr>4.4.1 영상파일 읽기</vt:lpstr>
      <vt:lpstr>4.4.1 영상파일 읽기</vt:lpstr>
      <vt:lpstr>4.4.1 영상파일 읽기</vt:lpstr>
      <vt:lpstr>4.4.2 행렬을 영상파일로 저장</vt:lpstr>
      <vt:lpstr>4.4.2 행렬을 영상파일로 저장</vt:lpstr>
      <vt:lpstr>4.4.2 행렬을 영상파일로 저장</vt:lpstr>
      <vt:lpstr>심화 예제</vt:lpstr>
      <vt:lpstr>심화 예제</vt:lpstr>
      <vt:lpstr>4.5 비디오 처리</vt:lpstr>
      <vt:lpstr>4.5 비디오 처리</vt:lpstr>
      <vt:lpstr>4.5 비디오 처리</vt:lpstr>
      <vt:lpstr>4.5 비디오 처리</vt:lpstr>
      <vt:lpstr>4.5 비디오 처리</vt:lpstr>
      <vt:lpstr>4.5.1 카메라에서 프레임 읽기</vt:lpstr>
      <vt:lpstr>4.5.1 카메라에서 프레임 읽기</vt:lpstr>
      <vt:lpstr>4.5.1 카메라에서 프레임 읽기</vt:lpstr>
      <vt:lpstr>4.5.2 카메라 속성 설정하기</vt:lpstr>
      <vt:lpstr>4.5.2 카메라 속성 설정하기</vt:lpstr>
      <vt:lpstr>4.5.2 카메라 속성 설정하기</vt:lpstr>
      <vt:lpstr>4.5.3 카메라 프레임을 동영상파일로 저장</vt:lpstr>
      <vt:lpstr>4.5.3 카메라 프레임을 동영상파일로 저장</vt:lpstr>
      <vt:lpstr>4.5.3 카메라 프레임을 동영상파일로 저장</vt:lpstr>
      <vt:lpstr>4.5.3 카메라 프레임을 동영상파일로 저장</vt:lpstr>
      <vt:lpstr>4.5.4 동영상파일 읽기</vt:lpstr>
      <vt:lpstr>4.5.4 동영상파일 읽기</vt:lpstr>
      <vt:lpstr>4.5.4 동영상파일 읽기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4.6 Matplotlib 패키지 활용</vt:lpstr>
      <vt:lpstr>단원 요약</vt:lpstr>
      <vt:lpstr>단원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kwjeon31</cp:lastModifiedBy>
  <cp:revision>629</cp:revision>
  <dcterms:created xsi:type="dcterms:W3CDTF">2017-02-21T08:17:22Z</dcterms:created>
  <dcterms:modified xsi:type="dcterms:W3CDTF">2022-05-10T15:02:24Z</dcterms:modified>
</cp:coreProperties>
</file>